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8"/>
  </p:notesMasterIdLst>
  <p:sldIdLst>
    <p:sldId id="709" r:id="rId3"/>
    <p:sldId id="715" r:id="rId4"/>
    <p:sldId id="752" r:id="rId5"/>
    <p:sldId id="753" r:id="rId6"/>
    <p:sldId id="909" r:id="rId7"/>
    <p:sldId id="260" r:id="rId8"/>
    <p:sldId id="281" r:id="rId9"/>
    <p:sldId id="282" r:id="rId10"/>
    <p:sldId id="710" r:id="rId11"/>
    <p:sldId id="264" r:id="rId12"/>
    <p:sldId id="713" r:id="rId13"/>
    <p:sldId id="714" r:id="rId14"/>
    <p:sldId id="286" r:id="rId15"/>
    <p:sldId id="912" r:id="rId16"/>
    <p:sldId id="833" r:id="rId17"/>
  </p:sldIdLst>
  <p:sldSz cx="16256000" cy="9144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2358D-7A28-41A7-9760-424A6640F572}" v="96" dt="2024-01-23T22:28:53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22" autoAdjust="0"/>
    <p:restoredTop sz="0"/>
  </p:normalViewPr>
  <p:slideViewPr>
    <p:cSldViewPr>
      <p:cViewPr varScale="1">
        <p:scale>
          <a:sx n="63" d="100"/>
          <a:sy n="63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Conn" userId="349b974a-a906-43d3-bb18-7900d3f5df16" providerId="ADAL" clId="{50D2358D-7A28-41A7-9760-424A6640F572}"/>
    <pc:docChg chg="undo custSel delSld modSld sldOrd">
      <pc:chgData name="Ann Conn" userId="349b974a-a906-43d3-bb18-7900d3f5df16" providerId="ADAL" clId="{50D2358D-7A28-41A7-9760-424A6640F572}" dt="2024-01-23T22:31:00.003" v="116" actId="13926"/>
      <pc:docMkLst>
        <pc:docMk/>
      </pc:docMkLst>
      <pc:sldChg chg="del">
        <pc:chgData name="Ann Conn" userId="349b974a-a906-43d3-bb18-7900d3f5df16" providerId="ADAL" clId="{50D2358D-7A28-41A7-9760-424A6640F572}" dt="2024-01-23T22:20:21.300" v="0" actId="47"/>
        <pc:sldMkLst>
          <pc:docMk/>
          <pc:sldMk cId="0" sldId="262"/>
        </pc:sldMkLst>
      </pc:sldChg>
      <pc:sldChg chg="del">
        <pc:chgData name="Ann Conn" userId="349b974a-a906-43d3-bb18-7900d3f5df16" providerId="ADAL" clId="{50D2358D-7A28-41A7-9760-424A6640F572}" dt="2024-01-23T22:27:50.496" v="108" actId="47"/>
        <pc:sldMkLst>
          <pc:docMk/>
          <pc:sldMk cId="0" sldId="264"/>
        </pc:sldMkLst>
      </pc:sldChg>
      <pc:sldChg chg="del">
        <pc:chgData name="Ann Conn" userId="349b974a-a906-43d3-bb18-7900d3f5df16" providerId="ADAL" clId="{50D2358D-7A28-41A7-9760-424A6640F572}" dt="2024-01-23T22:20:25.078" v="1" actId="47"/>
        <pc:sldMkLst>
          <pc:docMk/>
          <pc:sldMk cId="0" sldId="266"/>
        </pc:sldMkLst>
      </pc:sldChg>
      <pc:sldChg chg="del">
        <pc:chgData name="Ann Conn" userId="349b974a-a906-43d3-bb18-7900d3f5df16" providerId="ADAL" clId="{50D2358D-7A28-41A7-9760-424A6640F572}" dt="2024-01-23T22:27:51.497" v="109" actId="47"/>
        <pc:sldMkLst>
          <pc:docMk/>
          <pc:sldMk cId="0" sldId="268"/>
        </pc:sldMkLst>
      </pc:sldChg>
      <pc:sldChg chg="del">
        <pc:chgData name="Ann Conn" userId="349b974a-a906-43d3-bb18-7900d3f5df16" providerId="ADAL" clId="{50D2358D-7A28-41A7-9760-424A6640F572}" dt="2024-01-23T22:20:27.854" v="2" actId="47"/>
        <pc:sldMkLst>
          <pc:docMk/>
          <pc:sldMk cId="0" sldId="270"/>
        </pc:sldMkLst>
      </pc:sldChg>
      <pc:sldChg chg="del">
        <pc:chgData name="Ann Conn" userId="349b974a-a906-43d3-bb18-7900d3f5df16" providerId="ADAL" clId="{50D2358D-7A28-41A7-9760-424A6640F572}" dt="2024-01-23T22:20:31.863" v="3" actId="47"/>
        <pc:sldMkLst>
          <pc:docMk/>
          <pc:sldMk cId="0" sldId="272"/>
        </pc:sldMkLst>
      </pc:sldChg>
      <pc:sldChg chg="del">
        <pc:chgData name="Ann Conn" userId="349b974a-a906-43d3-bb18-7900d3f5df16" providerId="ADAL" clId="{50D2358D-7A28-41A7-9760-424A6640F572}" dt="2024-01-23T22:27:52.346" v="110" actId="47"/>
        <pc:sldMkLst>
          <pc:docMk/>
          <pc:sldMk cId="0" sldId="274"/>
        </pc:sldMkLst>
      </pc:sldChg>
      <pc:sldChg chg="mod modShow">
        <pc:chgData name="Ann Conn" userId="349b974a-a906-43d3-bb18-7900d3f5df16" providerId="ADAL" clId="{50D2358D-7A28-41A7-9760-424A6640F572}" dt="2024-01-23T22:26:34.383" v="106" actId="729"/>
        <pc:sldMkLst>
          <pc:docMk/>
          <pc:sldMk cId="0" sldId="282"/>
        </pc:sldMkLst>
      </pc:sldChg>
      <pc:sldChg chg="modSp mod">
        <pc:chgData name="Ann Conn" userId="349b974a-a906-43d3-bb18-7900d3f5df16" providerId="ADAL" clId="{50D2358D-7A28-41A7-9760-424A6640F572}" dt="2024-01-23T22:31:00.003" v="116" actId="13926"/>
        <pc:sldMkLst>
          <pc:docMk/>
          <pc:sldMk cId="0" sldId="286"/>
        </pc:sldMkLst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4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5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13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14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15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16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50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51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52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55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56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57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58" creationId="{00000000-0000-0000-0000-000000000000}"/>
          </ac:spMkLst>
        </pc:spChg>
        <pc:spChg chg="mod">
          <ac:chgData name="Ann Conn" userId="349b974a-a906-43d3-bb18-7900d3f5df16" providerId="ADAL" clId="{50D2358D-7A28-41A7-9760-424A6640F572}" dt="2024-01-23T22:30:25.113" v="114" actId="13926"/>
          <ac:spMkLst>
            <pc:docMk/>
            <pc:sldMk cId="0" sldId="286"/>
            <ac:spMk id="59" creationId="{00000000-0000-0000-0000-000000000000}"/>
          </ac:spMkLst>
        </pc:spChg>
        <pc:graphicFrameChg chg="modGraphic">
          <ac:chgData name="Ann Conn" userId="349b974a-a906-43d3-bb18-7900d3f5df16" providerId="ADAL" clId="{50D2358D-7A28-41A7-9760-424A6640F572}" dt="2024-01-23T22:31:00.003" v="116" actId="13926"/>
          <ac:graphicFrameMkLst>
            <pc:docMk/>
            <pc:sldMk cId="0" sldId="286"/>
            <ac:graphicFrameMk id="66" creationId="{00000000-0000-0000-0000-000000000000}"/>
          </ac:graphicFrameMkLst>
        </pc:graphicFrameChg>
      </pc:sldChg>
      <pc:sldChg chg="del">
        <pc:chgData name="Ann Conn" userId="349b974a-a906-43d3-bb18-7900d3f5df16" providerId="ADAL" clId="{50D2358D-7A28-41A7-9760-424A6640F572}" dt="2024-01-23T22:22:28.383" v="8" actId="2696"/>
        <pc:sldMkLst>
          <pc:docMk/>
          <pc:sldMk cId="0" sldId="287"/>
        </pc:sldMkLst>
      </pc:sldChg>
      <pc:sldChg chg="del">
        <pc:chgData name="Ann Conn" userId="349b974a-a906-43d3-bb18-7900d3f5df16" providerId="ADAL" clId="{50D2358D-7A28-41A7-9760-424A6640F572}" dt="2024-01-23T22:22:31.360" v="9" actId="2696"/>
        <pc:sldMkLst>
          <pc:docMk/>
          <pc:sldMk cId="125997560" sldId="434"/>
        </pc:sldMkLst>
      </pc:sldChg>
      <pc:sldChg chg="mod modShow">
        <pc:chgData name="Ann Conn" userId="349b974a-a906-43d3-bb18-7900d3f5df16" providerId="ADAL" clId="{50D2358D-7A28-41A7-9760-424A6640F572}" dt="2024-01-23T22:26:38.538" v="107" actId="729"/>
        <pc:sldMkLst>
          <pc:docMk/>
          <pc:sldMk cId="3939982404" sldId="710"/>
        </pc:sldMkLst>
      </pc:sldChg>
      <pc:sldChg chg="del">
        <pc:chgData name="Ann Conn" userId="349b974a-a906-43d3-bb18-7900d3f5df16" providerId="ADAL" clId="{50D2358D-7A28-41A7-9760-424A6640F572}" dt="2024-01-23T22:22:03.592" v="5" actId="2696"/>
        <pc:sldMkLst>
          <pc:docMk/>
          <pc:sldMk cId="0" sldId="711"/>
        </pc:sldMkLst>
      </pc:sldChg>
      <pc:sldChg chg="del">
        <pc:chgData name="Ann Conn" userId="349b974a-a906-43d3-bb18-7900d3f5df16" providerId="ADAL" clId="{50D2358D-7A28-41A7-9760-424A6640F572}" dt="2024-01-23T22:22:06.799" v="6" actId="2696"/>
        <pc:sldMkLst>
          <pc:docMk/>
          <pc:sldMk cId="0" sldId="712"/>
        </pc:sldMkLst>
      </pc:sldChg>
      <pc:sldChg chg="modSp modAnim">
        <pc:chgData name="Ann Conn" userId="349b974a-a906-43d3-bb18-7900d3f5df16" providerId="ADAL" clId="{50D2358D-7A28-41A7-9760-424A6640F572}" dt="2024-01-23T22:23:47.380" v="104" actId="6549"/>
        <pc:sldMkLst>
          <pc:docMk/>
          <pc:sldMk cId="2770298881" sldId="833"/>
        </pc:sldMkLst>
        <pc:spChg chg="mod">
          <ac:chgData name="Ann Conn" userId="349b974a-a906-43d3-bb18-7900d3f5df16" providerId="ADAL" clId="{50D2358D-7A28-41A7-9760-424A6640F572}" dt="2024-01-23T22:23:47.380" v="104" actId="6549"/>
          <ac:spMkLst>
            <pc:docMk/>
            <pc:sldMk cId="2770298881" sldId="833"/>
            <ac:spMk id="2" creationId="{09108043-5EC9-981D-02E5-3B2F78DEBC8F}"/>
          </ac:spMkLst>
        </pc:spChg>
      </pc:sldChg>
      <pc:sldChg chg="del">
        <pc:chgData name="Ann Conn" userId="349b974a-a906-43d3-bb18-7900d3f5df16" providerId="ADAL" clId="{50D2358D-7A28-41A7-9760-424A6640F572}" dt="2024-01-23T22:24:05.188" v="105" actId="2696"/>
        <pc:sldMkLst>
          <pc:docMk/>
          <pc:sldMk cId="778821575" sldId="906"/>
        </pc:sldMkLst>
      </pc:sldChg>
      <pc:sldChg chg="del">
        <pc:chgData name="Ann Conn" userId="349b974a-a906-43d3-bb18-7900d3f5df16" providerId="ADAL" clId="{50D2358D-7A28-41A7-9760-424A6640F572}" dt="2024-01-23T22:24:05.188" v="105" actId="2696"/>
        <pc:sldMkLst>
          <pc:docMk/>
          <pc:sldMk cId="737859651" sldId="907"/>
        </pc:sldMkLst>
      </pc:sldChg>
      <pc:sldChg chg="del">
        <pc:chgData name="Ann Conn" userId="349b974a-a906-43d3-bb18-7900d3f5df16" providerId="ADAL" clId="{50D2358D-7A28-41A7-9760-424A6640F572}" dt="2024-01-23T22:24:05.188" v="105" actId="2696"/>
        <pc:sldMkLst>
          <pc:docMk/>
          <pc:sldMk cId="383602499" sldId="908"/>
        </pc:sldMkLst>
      </pc:sldChg>
      <pc:sldChg chg="del">
        <pc:chgData name="Ann Conn" userId="349b974a-a906-43d3-bb18-7900d3f5df16" providerId="ADAL" clId="{50D2358D-7A28-41A7-9760-424A6640F572}" dt="2024-01-23T22:21:17.992" v="4" actId="2696"/>
        <pc:sldMkLst>
          <pc:docMk/>
          <pc:sldMk cId="2705581600" sldId="910"/>
        </pc:sldMkLst>
      </pc:sldChg>
      <pc:sldChg chg="del">
        <pc:chgData name="Ann Conn" userId="349b974a-a906-43d3-bb18-7900d3f5df16" providerId="ADAL" clId="{50D2358D-7A28-41A7-9760-424A6640F572}" dt="2024-01-23T22:22:12.745" v="7" actId="2696"/>
        <pc:sldMkLst>
          <pc:docMk/>
          <pc:sldMk cId="3438725646" sldId="911"/>
        </pc:sldMkLst>
      </pc:sldChg>
      <pc:sldChg chg="ord">
        <pc:chgData name="Ann Conn" userId="349b974a-a906-43d3-bb18-7900d3f5df16" providerId="ADAL" clId="{50D2358D-7A28-41A7-9760-424A6640F572}" dt="2024-01-23T22:28:11.983" v="112"/>
        <pc:sldMkLst>
          <pc:docMk/>
          <pc:sldMk cId="0" sldId="9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6623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874-4FA4-8D80-2A463F6D1BD7}"/>
              </c:ext>
            </c:extLst>
          </c:dPt>
          <c:dPt>
            <c:idx val="1"/>
            <c:bubble3D val="0"/>
            <c:spPr>
              <a:solidFill>
                <a:srgbClr val="8DB82B"/>
              </a:solidFill>
            </c:spPr>
            <c:extLst>
              <c:ext xmlns:c16="http://schemas.microsoft.com/office/drawing/2014/chart" uri="{C3380CC4-5D6E-409C-BE32-E72D297353CC}">
                <c16:uniqueId val="{00000003-6874-4FA4-8D80-2A463F6D1BD7}"/>
              </c:ext>
            </c:extLst>
          </c:dPt>
          <c:dPt>
            <c:idx val="2"/>
            <c:bubble3D val="0"/>
            <c:spPr>
              <a:solidFill>
                <a:srgbClr val="2374B4"/>
              </a:solidFill>
            </c:spPr>
            <c:extLst>
              <c:ext xmlns:c16="http://schemas.microsoft.com/office/drawing/2014/chart" uri="{C3380CC4-5D6E-409C-BE32-E72D297353CC}">
                <c16:uniqueId val="{00000005-6874-4FA4-8D80-2A463F6D1BD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sz="10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74-4FA4-8D80-2A463F6D1BD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>
                    <a:defRPr sz="10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74-4FA4-8D80-2A463F6D1BD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>
                    <a:defRPr sz="10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74-4FA4-8D80-2A463F6D1BD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Foundation</c:v>
                </c:pt>
                <c:pt idx="1">
                  <c:v>Evolution</c:v>
                </c:pt>
                <c:pt idx="2">
                  <c:v>Impact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0.47</c:v>
                </c:pt>
                <c:pt idx="1">
                  <c:v>0.22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74-4FA4-8D80-2A463F6D1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</c:plotArea>
    <c:plotVisOnly val="1"/>
    <c:dispBlanksAs val="zero"/>
    <c:showDLblsOverMax val="1"/>
  </c:chart>
  <c:spPr>
    <a:ln>
      <a:noFill/>
    </a:ln>
  </c:spPr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6623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FF0-4D6F-9CDB-F2D7438DD875}"/>
              </c:ext>
            </c:extLst>
          </c:dPt>
          <c:dPt>
            <c:idx val="1"/>
            <c:bubble3D val="0"/>
            <c:spPr>
              <a:solidFill>
                <a:srgbClr val="8DB82B"/>
              </a:solidFill>
            </c:spPr>
            <c:extLst>
              <c:ext xmlns:c16="http://schemas.microsoft.com/office/drawing/2014/chart" uri="{C3380CC4-5D6E-409C-BE32-E72D297353CC}">
                <c16:uniqueId val="{00000002-AFF0-4D6F-9CDB-F2D7438DD875}"/>
              </c:ext>
            </c:extLst>
          </c:dPt>
          <c:dPt>
            <c:idx val="2"/>
            <c:bubble3D val="0"/>
            <c:spPr>
              <a:solidFill>
                <a:srgbClr val="2374B4"/>
              </a:solidFill>
            </c:spPr>
            <c:extLst>
              <c:ext xmlns:c16="http://schemas.microsoft.com/office/drawing/2014/chart" uri="{C3380CC4-5D6E-409C-BE32-E72D297353CC}">
                <c16:uniqueId val="{00000004-AFF0-4D6F-9CDB-F2D7438DD87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F0-4D6F-9CDB-F2D7438DD87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F0-4D6F-9CDB-F2D7438DD87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F0-4D6F-9CDB-F2D7438DD87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 Foundation</c:v>
                </c:pt>
                <c:pt idx="1">
                  <c:v> Evolution</c:v>
                </c:pt>
                <c:pt idx="2">
                  <c:v> Impact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</c:v>
                </c:pt>
                <c:pt idx="1">
                  <c:v>19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F0-4D6F-9CDB-F2D7438DD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8"/>
      </c:pieChart>
    </c:plotArea>
    <c:plotVisOnly val="1"/>
    <c:dispBlanksAs val="zero"/>
    <c:showDLblsOverMax val="1"/>
  </c:chart>
  <c:txPr>
    <a:bodyPr/>
    <a:lstStyle/>
    <a:p>
      <a:pPr>
        <a:defRPr sz="1200" b="0" i="0" smtId="4294967295">
          <a:solidFill>
            <a:srgbClr val="333333"/>
          </a:solidFill>
          <a:latin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6623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F1E-4B3B-B87C-2EDBDDAAEB49}"/>
              </c:ext>
            </c:extLst>
          </c:dPt>
          <c:dPt>
            <c:idx val="1"/>
            <c:bubble3D val="0"/>
            <c:spPr>
              <a:solidFill>
                <a:srgbClr val="8DB82B"/>
              </a:solidFill>
            </c:spPr>
            <c:extLst>
              <c:ext xmlns:c16="http://schemas.microsoft.com/office/drawing/2014/chart" uri="{C3380CC4-5D6E-409C-BE32-E72D297353CC}">
                <c16:uniqueId val="{00000003-EF1E-4B3B-B87C-2EDBDDAAEB49}"/>
              </c:ext>
            </c:extLst>
          </c:dPt>
          <c:dPt>
            <c:idx val="2"/>
            <c:bubble3D val="0"/>
            <c:spPr>
              <a:solidFill>
                <a:srgbClr val="2374B4"/>
              </a:solidFill>
            </c:spPr>
            <c:extLst>
              <c:ext xmlns:c16="http://schemas.microsoft.com/office/drawing/2014/chart" uri="{C3380CC4-5D6E-409C-BE32-E72D297353CC}">
                <c16:uniqueId val="{00000005-EF1E-4B3B-B87C-2EDBDDAAEB4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sz="10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E-4B3B-B87C-2EDBDDAAEB4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>
                    <a:defRPr sz="10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1E-4B3B-B87C-2EDBDDAAEB4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>
                    <a:defRPr sz="10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1E-4B3B-B87C-2EDBDDAAEB4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Foundation</c:v>
                </c:pt>
                <c:pt idx="1">
                  <c:v>Evolution</c:v>
                </c:pt>
                <c:pt idx="2">
                  <c:v>Impact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0.42</c:v>
                </c:pt>
                <c:pt idx="1">
                  <c:v>0.22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1E-4B3B-B87C-2EDBDDAAE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</c:plotArea>
    <c:plotVisOnly val="1"/>
    <c:dispBlanksAs val="zero"/>
    <c:showDLblsOverMax val="1"/>
  </c:chart>
  <c:spPr>
    <a:ln>
      <a:noFill/>
    </a:ln>
  </c:spPr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6623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A25-4E11-B43B-724F1EF97407}"/>
              </c:ext>
            </c:extLst>
          </c:dPt>
          <c:dPt>
            <c:idx val="1"/>
            <c:bubble3D val="0"/>
            <c:spPr>
              <a:solidFill>
                <a:srgbClr val="8DB82B"/>
              </a:solidFill>
            </c:spPr>
            <c:extLst>
              <c:ext xmlns:c16="http://schemas.microsoft.com/office/drawing/2014/chart" uri="{C3380CC4-5D6E-409C-BE32-E72D297353CC}">
                <c16:uniqueId val="{00000003-BA25-4E11-B43B-724F1EF97407}"/>
              </c:ext>
            </c:extLst>
          </c:dPt>
          <c:dPt>
            <c:idx val="2"/>
            <c:bubble3D val="0"/>
            <c:spPr>
              <a:solidFill>
                <a:srgbClr val="2374B4"/>
              </a:solidFill>
            </c:spPr>
            <c:extLst>
              <c:ext xmlns:c16="http://schemas.microsoft.com/office/drawing/2014/chart" uri="{C3380CC4-5D6E-409C-BE32-E72D297353CC}">
                <c16:uniqueId val="{00000005-BA25-4E11-B43B-724F1EF9740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5-4E11-B43B-724F1EF9740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25-4E11-B43B-724F1EF9740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25-4E11-B43B-724F1EF9740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 Foundation</c:v>
                </c:pt>
                <c:pt idx="1">
                  <c:v> Evolution</c:v>
                </c:pt>
                <c:pt idx="2">
                  <c:v> Impact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22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25-4E11-B43B-724F1EF97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9"/>
      </c:pieChart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200" b="0" i="0" smtId="4294967295">
          <a:solidFill>
            <a:srgbClr val="333333"/>
          </a:solidFill>
          <a:latin typeface="Verdan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DB82B"/>
            </a:solidFill>
          </c:spPr>
          <c:invertIfNegative val="1"/>
          <c:cat>
            <c:strRef>
              <c:f>Sheet1!$A$2:$A$3</c:f>
              <c:strCache>
                <c:ptCount val="2"/>
                <c:pt idx="0">
                  <c:v>CC</c:v>
                </c:pt>
                <c:pt idx="1">
                  <c:v>DC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0.19</c:v>
                </c:pt>
                <c:pt idx="1">
                  <c:v>0.21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1AAB-4EA7-9B30-B37643DE1A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EEEEE"/>
            </a:solidFill>
          </c:spPr>
          <c:invertIfNegative val="1"/>
          <c:cat>
            <c:strRef>
              <c:f>Sheet1!$A$2:$A$3</c:f>
              <c:strCache>
                <c:ptCount val="2"/>
                <c:pt idx="0">
                  <c:v>CC</c:v>
                </c:pt>
                <c:pt idx="1">
                  <c:v>DC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0.81</c:v>
                </c:pt>
                <c:pt idx="1">
                  <c:v>0.79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AAB-4EA7-9B30-B37643DE1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451136"/>
        <c:axId val="66437120"/>
      </c:barChart>
      <c:catAx>
        <c:axId val="6745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3B5B3"/>
            </a:solidFill>
          </c:spPr>
          <c:invertIfNegative val="1"/>
          <c:cat>
            <c:strRef>
              <c:f>Sheet1!$A$2:$A$3</c:f>
              <c:strCache>
                <c:ptCount val="2"/>
                <c:pt idx="0">
                  <c:v>CC</c:v>
                </c:pt>
                <c:pt idx="1">
                  <c:v>DC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0.45</c:v>
                </c:pt>
                <c:pt idx="1">
                  <c:v>0.51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AD09-4261-B7BB-607C918C85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EEEEE"/>
            </a:solidFill>
          </c:spPr>
          <c:invertIfNegative val="1"/>
          <c:cat>
            <c:strRef>
              <c:f>Sheet1!$A$2:$A$3</c:f>
              <c:strCache>
                <c:ptCount val="2"/>
                <c:pt idx="0">
                  <c:v>CC</c:v>
                </c:pt>
                <c:pt idx="1">
                  <c:v>DC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0.55000000000000004</c:v>
                </c:pt>
                <c:pt idx="1">
                  <c:v>0.49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D09-4261-B7BB-607C918C8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451136"/>
        <c:axId val="66437120"/>
      </c:barChart>
      <c:catAx>
        <c:axId val="6745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374B4"/>
            </a:solidFill>
          </c:spPr>
          <c:invertIfNegative val="1"/>
          <c:cat>
            <c:strRef>
              <c:f>Sheet1!$A$2:$A$3</c:f>
              <c:strCache>
                <c:ptCount val="2"/>
                <c:pt idx="0">
                  <c:v>CC</c:v>
                </c:pt>
                <c:pt idx="1">
                  <c:v>DC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0.17</c:v>
                </c:pt>
                <c:pt idx="1">
                  <c:v>0.23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0E61-4899-B5EC-DD013A3165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EEEEE"/>
            </a:solidFill>
          </c:spPr>
          <c:invertIfNegative val="1"/>
          <c:cat>
            <c:strRef>
              <c:f>Sheet1!$A$2:$A$3</c:f>
              <c:strCache>
                <c:ptCount val="2"/>
                <c:pt idx="0">
                  <c:v>CC</c:v>
                </c:pt>
                <c:pt idx="1">
                  <c:v>DC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0.83</c:v>
                </c:pt>
                <c:pt idx="1">
                  <c:v>0.77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E61-4899-B5EC-DD013A316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451136"/>
        <c:axId val="66437120"/>
      </c:barChart>
      <c:catAx>
        <c:axId val="6745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6623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631-4BA6-8E51-CB40878616AB}"/>
              </c:ext>
            </c:extLst>
          </c:dPt>
          <c:dPt>
            <c:idx val="1"/>
            <c:bubble3D val="0"/>
            <c:spPr>
              <a:solidFill>
                <a:srgbClr val="8DB82B"/>
              </a:solidFill>
            </c:spPr>
            <c:extLst>
              <c:ext xmlns:c16="http://schemas.microsoft.com/office/drawing/2014/chart" uri="{C3380CC4-5D6E-409C-BE32-E72D297353CC}">
                <c16:uniqueId val="{00000002-5631-4BA6-8E51-CB40878616AB}"/>
              </c:ext>
            </c:extLst>
          </c:dPt>
          <c:dPt>
            <c:idx val="2"/>
            <c:bubble3D val="0"/>
            <c:spPr>
              <a:solidFill>
                <a:srgbClr val="2374B4"/>
              </a:solidFill>
            </c:spPr>
            <c:extLst>
              <c:ext xmlns:c16="http://schemas.microsoft.com/office/drawing/2014/chart" uri="{C3380CC4-5D6E-409C-BE32-E72D297353CC}">
                <c16:uniqueId val="{00000004-5631-4BA6-8E51-CB40878616A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31-4BA6-8E51-CB40878616A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31-4BA6-8E51-CB40878616A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31-4BA6-8E51-CB40878616A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 Foundation</c:v>
                </c:pt>
                <c:pt idx="1">
                  <c:v> Evolution</c:v>
                </c:pt>
                <c:pt idx="2">
                  <c:v> Impact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24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31-4BA6-8E51-CB4087861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5"/>
      </c:pieChart>
    </c:plotArea>
    <c:plotVisOnly val="1"/>
    <c:dispBlanksAs val="zero"/>
    <c:showDLblsOverMax val="1"/>
  </c:chart>
  <c:txPr>
    <a:bodyPr/>
    <a:lstStyle/>
    <a:p>
      <a:pPr>
        <a:defRPr sz="1200" b="0" i="0" smtId="4294967295">
          <a:solidFill>
            <a:srgbClr val="333333"/>
          </a:solidFill>
          <a:latin typeface="Verdana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6623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886-4725-B8DB-43D271DB7504}"/>
              </c:ext>
            </c:extLst>
          </c:dPt>
          <c:dPt>
            <c:idx val="1"/>
            <c:bubble3D val="0"/>
            <c:spPr>
              <a:solidFill>
                <a:srgbClr val="8DB82B"/>
              </a:solidFill>
            </c:spPr>
            <c:extLst>
              <c:ext xmlns:c16="http://schemas.microsoft.com/office/drawing/2014/chart" uri="{C3380CC4-5D6E-409C-BE32-E72D297353CC}">
                <c16:uniqueId val="{00000002-E886-4725-B8DB-43D271DB7504}"/>
              </c:ext>
            </c:extLst>
          </c:dPt>
          <c:dPt>
            <c:idx val="2"/>
            <c:bubble3D val="0"/>
            <c:spPr>
              <a:solidFill>
                <a:srgbClr val="2374B4"/>
              </a:solidFill>
            </c:spPr>
            <c:extLst>
              <c:ext xmlns:c16="http://schemas.microsoft.com/office/drawing/2014/chart" uri="{C3380CC4-5D6E-409C-BE32-E72D297353CC}">
                <c16:uniqueId val="{00000004-E886-4725-B8DB-43D271DB750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86-4725-B8DB-43D271DB750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86-4725-B8DB-43D271DB750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86-4725-B8DB-43D271DB750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 Foundation</c:v>
                </c:pt>
                <c:pt idx="1">
                  <c:v> Evolution</c:v>
                </c:pt>
                <c:pt idx="2">
                  <c:v> Impact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</c:v>
                </c:pt>
                <c:pt idx="1">
                  <c:v>23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86-4725-B8DB-43D271DB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8"/>
      </c:pieChart>
    </c:plotArea>
    <c:plotVisOnly val="1"/>
    <c:dispBlanksAs val="zero"/>
    <c:showDLblsOverMax val="1"/>
  </c:chart>
  <c:txPr>
    <a:bodyPr/>
    <a:lstStyle/>
    <a:p>
      <a:pPr>
        <a:defRPr sz="1200" b="0" i="0" smtId="4294967295">
          <a:solidFill>
            <a:srgbClr val="333333"/>
          </a:solidFill>
          <a:latin typeface="Verdana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6623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D25-49B4-B66B-9A9025377616}"/>
              </c:ext>
            </c:extLst>
          </c:dPt>
          <c:dPt>
            <c:idx val="1"/>
            <c:bubble3D val="0"/>
            <c:spPr>
              <a:solidFill>
                <a:srgbClr val="8DB82B"/>
              </a:solidFill>
            </c:spPr>
            <c:extLst>
              <c:ext xmlns:c16="http://schemas.microsoft.com/office/drawing/2014/chart" uri="{C3380CC4-5D6E-409C-BE32-E72D297353CC}">
                <c16:uniqueId val="{00000002-ED25-49B4-B66B-9A9025377616}"/>
              </c:ext>
            </c:extLst>
          </c:dPt>
          <c:dPt>
            <c:idx val="2"/>
            <c:bubble3D val="0"/>
            <c:spPr>
              <a:solidFill>
                <a:srgbClr val="2374B4"/>
              </a:solidFill>
            </c:spPr>
            <c:extLst>
              <c:ext xmlns:c16="http://schemas.microsoft.com/office/drawing/2014/chart" uri="{C3380CC4-5D6E-409C-BE32-E72D297353CC}">
                <c16:uniqueId val="{00000004-ED25-49B4-B66B-9A902537761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25-49B4-B66B-9A902537761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25-49B4-B66B-9A902537761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 algn="ctr">
                    <a:defRPr sz="1200" b="0" i="0" smtId="4294967295">
                      <a:solidFill>
                        <a:srgbClr val="333333"/>
                      </a:solidFill>
                      <a:latin typeface="Verdana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25-49B4-B66B-9A902537761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 Foundation</c:v>
                </c:pt>
                <c:pt idx="1">
                  <c:v> Evolution</c:v>
                </c:pt>
                <c:pt idx="2">
                  <c:v> Impact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</c:v>
                </c:pt>
                <c:pt idx="1">
                  <c:v>21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25-49B4-B66B-9A9025377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</c:plotArea>
    <c:plotVisOnly val="1"/>
    <c:dispBlanksAs val="zero"/>
    <c:showDLblsOverMax val="1"/>
  </c:chart>
  <c:txPr>
    <a:bodyPr/>
    <a:lstStyle/>
    <a:p>
      <a:pPr>
        <a:defRPr sz="1200" b="0" i="0" smtId="4294967295">
          <a:solidFill>
            <a:srgbClr val="333333"/>
          </a:solidFill>
          <a:latin typeface="Verdan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2A3B6-6D54-40BD-B048-20AAD096C64E}" type="datetimeFigureOut">
              <a:rPr lang="en-PH" smtClean="0"/>
              <a:t>23/01/2024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363C1-67A6-4E77-A3B5-1A1265AA832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5282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43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41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E68DA-8E1E-4549-A58D-16F4439787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15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73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36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2DC38A1-0C81-4CA1-BDAF-6F5E39D3478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6BAE-99BE-4B1F-8BA5-F10D44521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0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82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29"/>
            </a:lvl1pPr>
            <a:lvl2pPr lvl="1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41"/>
            </a:lvl2pPr>
            <a:lvl3pPr lvl="2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47"/>
            </a:lvl3pPr>
            <a:lvl4pPr lvl="3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/>
            </a:lvl4pPr>
            <a:lvl5pPr lvl="4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/>
            </a:lvl5pPr>
            <a:lvl6pPr lvl="5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/>
            </a:lvl6pPr>
            <a:lvl7pPr lvl="6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/>
            </a:lvl7pPr>
            <a:lvl8pPr lvl="7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/>
            </a:lvl8pPr>
            <a:lvl9pPr lvl="8" algn="ctr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109132" y="2279654"/>
            <a:ext cx="14020800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82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109132" y="6119288"/>
            <a:ext cx="140208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43765" lvl="0" indent="-221882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29">
                <a:solidFill>
                  <a:srgbClr val="888888"/>
                </a:solidFill>
              </a:defRPr>
            </a:lvl1pPr>
            <a:lvl2pPr marL="887531" lvl="1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41">
                <a:solidFill>
                  <a:srgbClr val="888888"/>
                </a:solidFill>
              </a:defRPr>
            </a:lvl2pPr>
            <a:lvl3pPr marL="1331296" lvl="2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47">
                <a:solidFill>
                  <a:srgbClr val="888888"/>
                </a:solidFill>
              </a:defRPr>
            </a:lvl3pPr>
            <a:lvl4pPr marL="1775062" lvl="3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53">
                <a:solidFill>
                  <a:srgbClr val="888888"/>
                </a:solidFill>
              </a:defRPr>
            </a:lvl4pPr>
            <a:lvl5pPr marL="2218827" lvl="4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53">
                <a:solidFill>
                  <a:srgbClr val="888888"/>
                </a:solidFill>
              </a:defRPr>
            </a:lvl5pPr>
            <a:lvl6pPr marL="2662593" lvl="5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53">
                <a:solidFill>
                  <a:srgbClr val="888888"/>
                </a:solidFill>
              </a:defRPr>
            </a:lvl6pPr>
            <a:lvl7pPr marL="3106358" lvl="6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53">
                <a:solidFill>
                  <a:srgbClr val="888888"/>
                </a:solidFill>
              </a:defRPr>
            </a:lvl7pPr>
            <a:lvl8pPr marL="3550125" lvl="7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53">
                <a:solidFill>
                  <a:srgbClr val="888888"/>
                </a:solidFill>
              </a:defRPr>
            </a:lvl8pPr>
            <a:lvl9pPr marL="3993889" lvl="8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5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9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117600" y="486837"/>
            <a:ext cx="140208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117600" y="2434167"/>
            <a:ext cx="69088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43765" lvl="0" indent="-332825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7531" lvl="1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31296" lvl="2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75062" lvl="3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18827" lvl="4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662593" lvl="5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06358" lvl="6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50125" lvl="7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93889" lvl="8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8229600" y="2434167"/>
            <a:ext cx="69088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43765" lvl="0" indent="-332825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7531" lvl="1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31296" lvl="2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75062" lvl="3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18827" lvl="4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662593" lvl="5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06358" lvl="6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50125" lvl="7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93889" lvl="8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8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119717" y="486837"/>
            <a:ext cx="140208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119720" y="2241551"/>
            <a:ext cx="6877049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43765" lvl="0" indent="-221882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29" b="1"/>
            </a:lvl1pPr>
            <a:lvl2pPr marL="887531" lvl="1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41" b="1"/>
            </a:lvl2pPr>
            <a:lvl3pPr marL="1331296" lvl="2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47" b="1"/>
            </a:lvl3pPr>
            <a:lvl4pPr marL="1775062" lvl="3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4pPr>
            <a:lvl5pPr marL="2218827" lvl="4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5pPr>
            <a:lvl6pPr marL="2662593" lvl="5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6pPr>
            <a:lvl7pPr marL="3106358" lvl="6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7pPr>
            <a:lvl8pPr marL="3550125" lvl="7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8pPr>
            <a:lvl9pPr marL="3993889" lvl="8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119720" y="3340100"/>
            <a:ext cx="6877049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43765" lvl="0" indent="-332825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7531" lvl="1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31296" lvl="2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75062" lvl="3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18827" lvl="4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662593" lvl="5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06358" lvl="6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50125" lvl="7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93889" lvl="8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8229602" y="2241551"/>
            <a:ext cx="6910917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43765" lvl="0" indent="-221882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29" b="1"/>
            </a:lvl1pPr>
            <a:lvl2pPr marL="887531" lvl="1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41" b="1"/>
            </a:lvl2pPr>
            <a:lvl3pPr marL="1331296" lvl="2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47" b="1"/>
            </a:lvl3pPr>
            <a:lvl4pPr marL="1775062" lvl="3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4pPr>
            <a:lvl5pPr marL="2218827" lvl="4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5pPr>
            <a:lvl6pPr marL="2662593" lvl="5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6pPr>
            <a:lvl7pPr marL="3106358" lvl="6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7pPr>
            <a:lvl8pPr marL="3550125" lvl="7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8pPr>
            <a:lvl9pPr marL="3993889" lvl="8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8229602" y="3340100"/>
            <a:ext cx="6910917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43765" lvl="0" indent="-332825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7531" lvl="1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31296" lvl="2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75062" lvl="3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18827" lvl="4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662593" lvl="5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06358" lvl="6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50125" lvl="7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93889" lvl="8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0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6910917" y="1316569"/>
            <a:ext cx="8229600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43765" lvl="0" indent="-419112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07"/>
            </a:lvl1pPr>
            <a:lvl2pPr marL="887531" lvl="1" indent="-394458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7"/>
            </a:lvl2pPr>
            <a:lvl3pPr marL="1331296" lvl="2" indent="-369804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29"/>
            </a:lvl3pPr>
            <a:lvl4pPr marL="1775062" lvl="3" indent="-345151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41"/>
            </a:lvl4pPr>
            <a:lvl5pPr marL="2218827" lvl="4" indent="-345151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41"/>
            </a:lvl5pPr>
            <a:lvl6pPr marL="2662593" lvl="5" indent="-345151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41"/>
            </a:lvl6pPr>
            <a:lvl7pPr marL="3106358" lvl="6" indent="-345151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41"/>
            </a:lvl7pPr>
            <a:lvl8pPr marL="3550125" lvl="7" indent="-345151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41"/>
            </a:lvl8pPr>
            <a:lvl9pPr marL="3993889" lvl="8" indent="-345151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4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119718" y="2743200"/>
            <a:ext cx="52429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43765" lvl="0" indent="-221882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/>
            </a:lvl1pPr>
            <a:lvl2pPr marL="887531" lvl="1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9"/>
            </a:lvl2pPr>
            <a:lvl3pPr marL="1331296" lvl="2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65"/>
            </a:lvl3pPr>
            <a:lvl4pPr marL="1775062" lvl="3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4pPr>
            <a:lvl5pPr marL="2218827" lvl="4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5pPr>
            <a:lvl6pPr marL="2662593" lvl="5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6pPr>
            <a:lvl7pPr marL="3106358" lvl="6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7pPr>
            <a:lvl8pPr marL="3550125" lvl="7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8pPr>
            <a:lvl9pPr marL="3993889" lvl="8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4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0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6910917" y="1316569"/>
            <a:ext cx="8229600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1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3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119718" y="2743200"/>
            <a:ext cx="52429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43765" lvl="0" indent="-221882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3"/>
            </a:lvl1pPr>
            <a:lvl2pPr marL="887531" lvl="1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9"/>
            </a:lvl2pPr>
            <a:lvl3pPr marL="1331296" lvl="2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65"/>
            </a:lvl3pPr>
            <a:lvl4pPr marL="1775062" lvl="3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4pPr>
            <a:lvl5pPr marL="2218827" lvl="4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5pPr>
            <a:lvl6pPr marL="2662593" lvl="5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6pPr>
            <a:lvl7pPr marL="3106358" lvl="6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7pPr>
            <a:lvl8pPr marL="3550125" lvl="7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8pPr>
            <a:lvl9pPr marL="3993889" lvl="8" indent="-221882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117600" y="486837"/>
            <a:ext cx="140208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5227108" y="-1675341"/>
            <a:ext cx="5801784" cy="140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43765" lvl="0" indent="-332825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7531" lvl="1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31296" lvl="2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75062" lvl="3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18827" lvl="4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662593" lvl="5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06358" lvl="6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50125" lvl="7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93889" lvl="8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9511243" y="2608793"/>
            <a:ext cx="7749117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99243" y="-794808"/>
            <a:ext cx="7749117" cy="10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43765" lvl="0" indent="-332825" algn="l">
              <a:lnSpc>
                <a:spcPct val="90000"/>
              </a:lnSpc>
              <a:spcBef>
                <a:spcPts val="9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7531" lvl="1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31296" lvl="2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75062" lvl="3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18827" lvl="4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662593" lvl="5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06358" lvl="6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50125" lvl="7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93889" lvl="8" indent="-332825" algn="l">
              <a:lnSpc>
                <a:spcPct val="90000"/>
              </a:lnSpc>
              <a:spcBef>
                <a:spcPts val="48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0"/>
            <a:ext cx="14630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4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4"/>
            <a:ext cx="51477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4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ew shape"/>
          <p:cNvSpPr/>
          <p:nvPr/>
        </p:nvSpPr>
        <p:spPr>
          <a:xfrm>
            <a:off x="0" y="8382000"/>
            <a:ext cx="16256000" cy="76136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logo"/>
          <p:cNvPicPr/>
          <p:nvPr/>
        </p:nvPicPr>
        <p:blipFill>
          <a:blip r:embed="rId3"/>
          <a:stretch>
            <a:fillRect/>
          </a:stretch>
        </p:blipFill>
        <p:spPr>
          <a:xfrm>
            <a:off x="609219" y="8601964"/>
            <a:ext cx="2133600" cy="330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3411200" y="8559800"/>
            <a:ext cx="2562225" cy="39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gb" sz="1200" b="1" i="0">
                <a:solidFill>
                  <a:srgbClr val="333333"/>
                </a:solidFill>
                <a:latin typeface="Verdana"/>
              </a:rPr>
              <a:t>© 2023 Barrett Values Centre </a:t>
            </a:r>
          </a:p>
          <a:p>
            <a:pPr algn="r"/>
            <a:r>
              <a:rPr lang="en-gb" sz="1200" b="0" i="0">
                <a:solidFill>
                  <a:srgbClr val="333333"/>
                </a:solidFill>
                <a:latin typeface="Verdana"/>
              </a:rPr>
              <a:t>December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117600" y="486837"/>
            <a:ext cx="140208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90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8.png"/><Relationship Id="rId2" Type="http://schemas.openxmlformats.org/officeDocument/2006/relationships/image" Target="../media/image1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subTitle" idx="1"/>
          </p:nvPr>
        </p:nvSpPr>
        <p:spPr>
          <a:xfrm>
            <a:off x="1606459" y="4572000"/>
            <a:ext cx="1304308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36" tIns="44356" rIns="88736" bIns="44356" anchor="t" anchorCtr="0">
            <a:noAutofit/>
          </a:bodyPr>
          <a:lstStyle/>
          <a:p>
            <a:pPr marL="0" indent="0">
              <a:spcBef>
                <a:spcPts val="0"/>
              </a:spcBef>
              <a:buSzPts val="3200"/>
            </a:pPr>
            <a:r>
              <a:rPr lang="en-US" sz="6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McGregor 2022 vs McGregor 2023</a:t>
            </a:r>
          </a:p>
          <a:p>
            <a:pPr marL="0" indent="0">
              <a:spcBef>
                <a:spcPts val="0"/>
              </a:spcBef>
              <a:buSzPts val="3200"/>
            </a:pPr>
            <a:r>
              <a:rPr lang="en-US" sz="4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Culture Values Assessment Results</a:t>
            </a:r>
          </a:p>
          <a:p>
            <a:pPr marL="0" indent="0">
              <a:spcBef>
                <a:spcPts val="0"/>
              </a:spcBef>
              <a:buSzPts val="3200"/>
            </a:pPr>
            <a:endParaRPr lang="en-US" sz="4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0"/>
              </a:spcBef>
              <a:buSzPts val="3200"/>
            </a:pPr>
            <a:r>
              <a:rPr lang="en-US" sz="4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December 2023</a:t>
            </a:r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4">
            <a:alphaModFix/>
          </a:blip>
          <a:srcRect l="15777" t="28349" r="14037" b="26022"/>
          <a:stretch/>
        </p:blipFill>
        <p:spPr>
          <a:xfrm>
            <a:off x="5243000" y="1084222"/>
            <a:ext cx="5361384" cy="2693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85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9400" y="495300"/>
            <a:ext cx="15571725" cy="7112000"/>
            <a:chOff x="-355600" y="-139700"/>
            <a:chExt cx="15571725" cy="7112000"/>
          </a:xfrm>
        </p:grpSpPr>
        <p:grpSp>
          <p:nvGrpSpPr>
            <p:cNvPr id="3" name="OverallGroupResultsComponent"/>
            <p:cNvGrpSpPr/>
            <p:nvPr/>
          </p:nvGrpSpPr>
          <p:grpSpPr>
            <a:xfrm>
              <a:off x="-355600" y="-139700"/>
              <a:ext cx="15571725" cy="7112000"/>
              <a:chOff x="-355600" y="-139700"/>
              <a:chExt cx="15571725" cy="7112000"/>
            </a:xfrm>
          </p:grpSpPr>
          <p:sp>
            <p:nvSpPr>
              <p:cNvPr id="4" name="overal_group_results_title"/>
              <p:cNvSpPr/>
              <p:nvPr/>
            </p:nvSpPr>
            <p:spPr>
              <a:xfrm>
                <a:off x="-12700" y="-139700"/>
                <a:ext cx="9829800" cy="474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3000" b="0" i="0">
                    <a:solidFill>
                      <a:srgbClr val="333333"/>
                    </a:solidFill>
                    <a:latin typeface="Verdana"/>
                  </a:rPr>
                  <a:t>Overall Group Results</a:t>
                </a:r>
              </a:p>
            </p:txBody>
          </p:sp>
          <p:sp>
            <p:nvSpPr>
              <p:cNvPr id="5" name="Right Header"/>
              <p:cNvSpPr/>
              <p:nvPr/>
            </p:nvSpPr>
            <p:spPr>
              <a:xfrm>
                <a:off x="7658100" y="-139700"/>
                <a:ext cx="7315200" cy="474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r">
                  <a:lnSpc>
                    <a:spcPct val="100000"/>
                  </a:lnSpc>
                  <a:spcBef>
                    <a:spcPts val="259"/>
                  </a:spcBef>
                </a:pPr>
                <a:r>
                  <a:rPr lang="en-us" sz="1600" b="1" i="0">
                    <a:solidFill>
                      <a:srgbClr val="333333"/>
                    </a:solidFill>
                    <a:latin typeface="Verdana"/>
                  </a:rPr>
                  <a:t>PACE</a:t>
                </a:r>
              </a:p>
              <a:p>
                <a:pPr algn="r">
                  <a:lnSpc>
                    <a:spcPct val="100000"/>
                  </a:lnSpc>
                  <a:spcBef>
                    <a:spcPts val="259"/>
                  </a:spcBef>
                </a:pPr>
                <a:r>
                  <a:rPr lang="en-us" sz="1400" b="0" i="0">
                    <a:solidFill>
                      <a:srgbClr val="333333"/>
                    </a:solidFill>
                    <a:latin typeface="Verdana"/>
                  </a:rPr>
                  <a:t>174 participants</a:t>
                </a:r>
              </a:p>
            </p:txBody>
          </p:sp>
          <p:pic>
            <p:nvPicPr>
              <p:cNvPr id="6" name="Picture 5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15900" y="10922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5900" y="14224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15900" y="17526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5900" y="20828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15900" y="24130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15900" y="27432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15900" y="3073400"/>
                <a:ext cx="228600" cy="228600"/>
              </a:xfrm>
              <a:prstGeom prst="rect">
                <a:avLst/>
              </a:prstGeom>
            </p:spPr>
          </p:pic>
          <p:sp>
            <p:nvSpPr>
              <p:cNvPr id="13" name="points_transcriptions"/>
              <p:cNvSpPr/>
              <p:nvPr/>
            </p:nvSpPr>
            <p:spPr>
              <a:xfrm>
                <a:off x="127000" y="1003300"/>
                <a:ext cx="1828800" cy="22952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l">
                  <a:lnSpc>
                    <a:spcPts val="2500"/>
                  </a:lnSpc>
                  <a:spcBef>
                    <a:spcPts val="100"/>
                  </a:spcBef>
                </a:pPr>
                <a:r>
                  <a:rPr lang="en-us" sz="1200" b="0" i="0">
                    <a:solidFill>
                      <a:srgbClr val="333333"/>
                    </a:solidFill>
                    <a:latin typeface="Verdana"/>
                  </a:rPr>
                  <a:t>Contribution
Collaboration
Alignment
Evolution
Performance
Relationships
Viability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68500" y="698500"/>
                <a:ext cx="4069080" cy="3017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Personal Values</a:t>
                </a:r>
                <a:r>
                  <a:rPr lang="en-us" sz="1800" b="0" i="0">
                    <a:solidFill>
                      <a:srgbClr val="333333"/>
                    </a:solidFill>
                    <a:latin typeface="Verdana"/>
                  </a:rPr>
                  <a:t> (PV)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578600" y="698500"/>
                <a:ext cx="4069080" cy="3017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Current Culture Values</a:t>
                </a:r>
                <a:r>
                  <a:rPr lang="en-us" sz="1800" b="0" i="0">
                    <a:solidFill>
                      <a:srgbClr val="333333"/>
                    </a:solidFill>
                    <a:latin typeface="Verdana"/>
                  </a:rPr>
                  <a:t> (CC)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137899" y="698500"/>
                <a:ext cx="4069080" cy="3017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Desired Culture Values</a:t>
                </a:r>
                <a:r>
                  <a:rPr lang="en-us" sz="1800" b="0" i="0">
                    <a:solidFill>
                      <a:srgbClr val="333333"/>
                    </a:solidFill>
                    <a:latin typeface="Verdana"/>
                  </a:rPr>
                  <a:t> (DC)</a:t>
                </a:r>
              </a:p>
            </p:txBody>
          </p:sp>
          <p:pic>
            <p:nvPicPr>
              <p:cNvPr id="17" name="Picture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9000" y="1193800"/>
                <a:ext cx="1066800" cy="20574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64500" y="1193800"/>
                <a:ext cx="1066800" cy="20574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36500" y="1193800"/>
                <a:ext cx="1066800" cy="20574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3500" y="1219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3500" y="15240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3500" y="18288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49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35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021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9200" y="24384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7800" y="24384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92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78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09000" y="1219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94700" y="15240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23300" y="15240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09000" y="18288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61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947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233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519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947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233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81000" y="15240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66700" y="18288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95300" y="18288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381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667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953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239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66700" y="24384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95300" y="24384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8524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810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09600" y="2743200"/>
                <a:ext cx="177800" cy="177800"/>
              </a:xfrm>
              <a:prstGeom prst="rect">
                <a:avLst/>
              </a:prstGeom>
            </p:spPr>
          </p:pic>
          <p:sp>
            <p:nvSpPr>
              <p:cNvPr id="52" name="legend_first_part"/>
              <p:cNvSpPr/>
              <p:nvPr/>
            </p:nvSpPr>
            <p:spPr>
              <a:xfrm>
                <a:off x="-355600" y="3619500"/>
                <a:ext cx="1920240" cy="1030605"/>
              </a:xfrm>
              <a:prstGeom prst="rect">
                <a:avLst/>
              </a:prstGeom>
              <a:noFill/>
              <a:ln w="12700">
                <a:solidFill>
                  <a:srgbClr val="EEEE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/>
              </a:p>
            </p:txBody>
          </p:sp>
          <p:sp>
            <p:nvSpPr>
              <p:cNvPr id="53" name="legend_first_part_pos"/>
              <p:cNvSpPr/>
              <p:nvPr/>
            </p:nvSpPr>
            <p:spPr>
              <a:xfrm>
                <a:off x="38100" y="3733800"/>
                <a:ext cx="1280160" cy="384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Positive Value</a:t>
                </a:r>
              </a:p>
            </p:txBody>
          </p:sp>
          <p:sp>
            <p:nvSpPr>
              <p:cNvPr id="54" name="legend_first_part_lim"/>
              <p:cNvSpPr/>
              <p:nvPr/>
            </p:nvSpPr>
            <p:spPr>
              <a:xfrm>
                <a:off x="38100" y="4191000"/>
                <a:ext cx="1280160" cy="384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Potentially Limiting</a:t>
                </a:r>
              </a:p>
            </p:txBody>
          </p:sp>
          <p:pic>
            <p:nvPicPr>
              <p:cNvPr id="55" name="Picture 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15900" y="38100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15900" y="4267200"/>
                <a:ext cx="228600" cy="228600"/>
              </a:xfrm>
              <a:prstGeom prst="rect">
                <a:avLst/>
              </a:prstGeom>
            </p:spPr>
          </p:pic>
          <p:sp>
            <p:nvSpPr>
              <p:cNvPr id="57" name="legend_second_part"/>
              <p:cNvSpPr/>
              <p:nvPr/>
            </p:nvSpPr>
            <p:spPr>
              <a:xfrm>
                <a:off x="-355600" y="4648200"/>
                <a:ext cx="1920240" cy="2184400"/>
              </a:xfrm>
              <a:prstGeom prst="rect">
                <a:avLst/>
              </a:prstGeom>
              <a:noFill/>
              <a:ln w="12700">
                <a:solidFill>
                  <a:srgbClr val="EEEE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 i="0">
                    <a:solidFill>
                      <a:srgbClr val="333333"/>
                    </a:solidFill>
                    <a:latin typeface="Verdana"/>
                  </a:rPr>
                  <a:t>
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100" y="4813300"/>
                <a:ext cx="1517904" cy="40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0" rtlCol="0" anchor="ctr"/>
              <a:lstStyle/>
              <a:p>
                <a:r>
                  <a:rPr lang="en-us" sz="1000" b="1" i="0">
                    <a:solidFill>
                      <a:srgbClr val="333333"/>
                    </a:solidFill>
                    <a:latin typeface="Verdana"/>
                  </a:rPr>
                  <a:t>PV &amp; CC
</a:t>
                </a:r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1 Match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8100" y="5321300"/>
                <a:ext cx="1517904" cy="40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0" rtlCol="0" anchor="ctr"/>
              <a:lstStyle/>
              <a:p>
                <a:r>
                  <a:rPr lang="en-us" sz="1000" b="1" i="0">
                    <a:solidFill>
                      <a:srgbClr val="333333"/>
                    </a:solidFill>
                    <a:latin typeface="Verdana"/>
                  </a:rPr>
                  <a:t>PV &amp; DC
</a:t>
                </a:r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1 Match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8100" y="5829300"/>
                <a:ext cx="1517904" cy="40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0" rtlCol="0" anchor="ctr"/>
              <a:lstStyle/>
              <a:p>
                <a:r>
                  <a:rPr lang="en-us" sz="1000" b="1" i="0">
                    <a:solidFill>
                      <a:srgbClr val="2374B4"/>
                    </a:solidFill>
                    <a:latin typeface="Verdana"/>
                  </a:rPr>
                  <a:t>CC &amp; DC
</a:t>
                </a:r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3 Matches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8100" y="6337300"/>
                <a:ext cx="1517904" cy="40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0" rtlCol="0" anchor="ctr"/>
              <a:lstStyle/>
              <a:p>
                <a:r>
                  <a:rPr lang="en-us" sz="1000" b="1" i="0">
                    <a:solidFill>
                      <a:srgbClr val="2374B4"/>
                    </a:solidFill>
                    <a:latin typeface="Verdana"/>
                  </a:rPr>
                  <a:t>PV, CC &amp; DC
</a:t>
                </a:r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3 Matches</a:t>
                </a:r>
              </a:p>
            </p:txBody>
          </p:sp>
          <p:pic>
            <p:nvPicPr>
              <p:cNvPr id="62" name="Picture 6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15900" y="49022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15900" y="54102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15900" y="59182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215900" y="6426200"/>
                <a:ext cx="228600" cy="228600"/>
              </a:xfrm>
              <a:prstGeom prst="rect">
                <a:avLst/>
              </a:prstGeom>
            </p:spPr>
          </p:pic>
          <p:graphicFrame>
            <p:nvGraphicFramePr>
              <p:cNvPr id="66" name="PvShapes_MainTable"/>
              <p:cNvGraphicFramePr>
                <a:graphicFrameLocks noGrp="1"/>
              </p:cNvGraphicFramePr>
              <p:nvPr/>
            </p:nvGraphicFramePr>
            <p:xfrm>
              <a:off x="1968500" y="3340100"/>
              <a:ext cx="4078224" cy="3073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8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7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03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VALUE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VOTES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sz="1000" b="1">
                            <a:solidFill>
                              <a:srgbClr val="B7B7B7"/>
                            </a:solidFill>
                            <a:latin typeface="Verdana"/>
                          </a:endParaRP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LEVEL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accountability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T w="12700">
                          <a:solidFill>
                            <a:srgbClr val="D5D5D5"/>
                          </a:solidFill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107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caring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90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compassion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70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7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honesty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adaptability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hard working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empathy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ambition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balance (home/work)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41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respect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41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67" name="PvShapes_TableWithIcons"/>
              <p:cNvGraphicFramePr>
                <a:graphicFrameLocks noGrp="1"/>
              </p:cNvGraphicFramePr>
              <p:nvPr/>
            </p:nvGraphicFramePr>
            <p:xfrm>
              <a:off x="1727200" y="3340100"/>
              <a:ext cx="208280" cy="3073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8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2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3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68" name="CcShapes_MainTable"/>
              <p:cNvGraphicFramePr>
                <a:graphicFrameLocks noGrp="1"/>
              </p:cNvGraphicFramePr>
              <p:nvPr/>
            </p:nvGraphicFramePr>
            <p:xfrm>
              <a:off x="6578600" y="3340100"/>
              <a:ext cx="4078224" cy="3073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8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7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03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VALUE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VOTES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sz="1000" b="1">
                            <a:solidFill>
                              <a:srgbClr val="B7B7B7"/>
                            </a:solidFill>
                            <a:latin typeface="Verdana"/>
                          </a:endParaRP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LEVEL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teamwork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T w="12700">
                          <a:solidFill>
                            <a:srgbClr val="D5D5D5"/>
                          </a:solidFill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56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caring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50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accountability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47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diversity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balance (home/work)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41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compassion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38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7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employee recognition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38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employee engagement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making a difference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coaching/ mentoring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69" name="CcShapes_TableWithIcons"/>
              <p:cNvGraphicFramePr>
                <a:graphicFrameLocks noGrp="1"/>
              </p:cNvGraphicFramePr>
              <p:nvPr/>
            </p:nvGraphicFramePr>
            <p:xfrm>
              <a:off x="6337300" y="3340100"/>
              <a:ext cx="208280" cy="3073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8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4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2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4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4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70" name="DcShapes_MainTable"/>
              <p:cNvGraphicFramePr>
                <a:graphicFrameLocks noGrp="1"/>
              </p:cNvGraphicFramePr>
              <p:nvPr/>
            </p:nvGraphicFramePr>
            <p:xfrm>
              <a:off x="11137901" y="3340100"/>
              <a:ext cx="4078224" cy="3632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8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7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03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VALUE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VOTES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sz="1000" b="1">
                            <a:solidFill>
                              <a:srgbClr val="B7B7B7"/>
                            </a:solidFill>
                            <a:latin typeface="Verdana"/>
                          </a:endParaRP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LEVEL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accountability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T w="12700">
                          <a:solidFill>
                            <a:srgbClr val="D5D5D5"/>
                          </a:solidFill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81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coaching/ mentoring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49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teamwork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48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continuous improvement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46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balance (home/work)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caring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commitment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37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positive attitude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achievement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employee recognition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professionalism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respect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71" name="DcShapes_TableWithIcons"/>
              <p:cNvGraphicFramePr>
                <a:graphicFrameLocks noGrp="1"/>
              </p:cNvGraphicFramePr>
              <p:nvPr/>
            </p:nvGraphicFramePr>
            <p:xfrm>
              <a:off x="10896600" y="3340100"/>
              <a:ext cx="208280" cy="3632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8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4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4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4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3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p:grp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2358" y="860005"/>
            <a:ext cx="6596084" cy="6759995"/>
            <a:chOff x="-21115" y="-139700"/>
            <a:chExt cx="9838215" cy="8904522"/>
          </a:xfrm>
        </p:grpSpPr>
        <p:grpSp>
          <p:nvGrpSpPr>
            <p:cNvPr id="3" name="CultureScoreComponent"/>
            <p:cNvGrpSpPr/>
            <p:nvPr/>
          </p:nvGrpSpPr>
          <p:grpSpPr>
            <a:xfrm>
              <a:off x="-21115" y="-139700"/>
              <a:ext cx="9838215" cy="8904522"/>
              <a:chOff x="-21115" y="-139700"/>
              <a:chExt cx="9838215" cy="8904522"/>
            </a:xfrm>
          </p:grpSpPr>
          <p:sp>
            <p:nvSpPr>
              <p:cNvPr id="4" name="culture_score_title"/>
              <p:cNvSpPr/>
              <p:nvPr/>
            </p:nvSpPr>
            <p:spPr>
              <a:xfrm>
                <a:off x="-12700" y="-139700"/>
                <a:ext cx="9829800" cy="474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3000" b="0" i="0" dirty="0">
                    <a:solidFill>
                      <a:srgbClr val="333333"/>
                    </a:solidFill>
                    <a:latin typeface="Verdana"/>
                  </a:rPr>
                  <a:t>Culture Score Comparison</a:t>
                </a:r>
              </a:p>
            </p:txBody>
          </p:sp>
          <p:sp>
            <p:nvSpPr>
              <p:cNvPr id="5" name="culture_score_info"/>
              <p:cNvSpPr/>
              <p:nvPr/>
            </p:nvSpPr>
            <p:spPr>
              <a:xfrm>
                <a:off x="-21115" y="545976"/>
                <a:ext cx="5918428" cy="54633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l">
                  <a:lnSpc>
                    <a:spcPct val="129700"/>
                  </a:lnSpc>
                  <a:spcBef>
                    <a:spcPts val="100"/>
                  </a:spcBef>
                </a:pPr>
                <a:r>
                  <a:rPr lang="en-us" sz="1800" b="0" i="0" dirty="0">
                    <a:solidFill>
                      <a:srgbClr val="333333"/>
                    </a:solidFill>
                    <a:latin typeface="Verdana"/>
                  </a:rPr>
                  <a:t>This is the benchmark metric reflecting the health and strength of a culture. 
The score is based on matches, Cultural Entropy</a:t>
                </a:r>
                <a:r>
                  <a:rPr lang="en-us" sz="1800" b="0" i="0" baseline="35000" dirty="0">
                    <a:solidFill>
                      <a:srgbClr val="333333"/>
                    </a:solidFill>
                    <a:latin typeface="Verdana"/>
                  </a:rPr>
                  <a:t>®</a:t>
                </a:r>
                <a:r>
                  <a:rPr lang="en-us" sz="1800" b="0" i="0" dirty="0">
                    <a:solidFill>
                      <a:srgbClr val="333333"/>
                    </a:solidFill>
                    <a:latin typeface="Verdana"/>
                  </a:rPr>
                  <a:t> and balance between the levels.</a:t>
                </a:r>
              </a:p>
            </p:txBody>
          </p:sp>
          <p:sp>
            <p:nvSpPr>
              <p:cNvPr id="6" name="culture_score_average"/>
              <p:cNvSpPr/>
              <p:nvPr/>
            </p:nvSpPr>
            <p:spPr>
              <a:xfrm>
                <a:off x="-21115" y="6986822"/>
                <a:ext cx="5918428" cy="1778000"/>
              </a:xfrm>
              <a:prstGeom prst="roundRect">
                <a:avLst>
                  <a:gd name="adj" fmla="val 4800"/>
                </a:avLst>
              </a:prstGeom>
              <a:noFill/>
              <a:ln w="12700">
                <a:solidFill>
                  <a:srgbClr val="D5D5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515"/>
                  </a:spcBef>
                </a:pPr>
                <a:r>
                  <a:rPr lang="en-us" sz="2200" b="1" i="0" dirty="0">
                    <a:solidFill>
                      <a:srgbClr val="333333"/>
                    </a:solidFill>
                    <a:latin typeface="Verdana (Body)"/>
                  </a:rPr>
                  <a:t>Global Average</a:t>
                </a:r>
                <a:r>
                  <a:rPr lang="en-us" sz="2200" b="0" i="0" dirty="0">
                    <a:solidFill>
                      <a:srgbClr val="333333"/>
                    </a:solidFill>
                    <a:latin typeface="Verdana (Body)"/>
                  </a:rPr>
                  <a:t>: 51</a:t>
                </a:r>
              </a:p>
              <a:p>
                <a:pPr algn="ctr">
                  <a:spcBef>
                    <a:spcPts val="1515"/>
                  </a:spcBef>
                </a:pPr>
                <a:r>
                  <a:rPr lang="en-us" sz="2200" b="1" i="0" dirty="0">
                    <a:solidFill>
                      <a:srgbClr val="333333"/>
                    </a:solidFill>
                    <a:latin typeface="Verdana (Body)"/>
                  </a:rPr>
                  <a:t>Drive Average</a:t>
                </a:r>
                <a:r>
                  <a:rPr lang="en-us" sz="2200" b="0" i="0" dirty="0">
                    <a:solidFill>
                      <a:srgbClr val="333333"/>
                    </a:solidFill>
                    <a:latin typeface="Verdana (Body)"/>
                  </a:rPr>
                  <a:t>: </a:t>
                </a:r>
                <a:r>
                  <a:rPr lang="en-us" sz="2200" dirty="0">
                    <a:solidFill>
                      <a:srgbClr val="333333"/>
                    </a:solidFill>
                    <a:latin typeface="Verdana (Body)"/>
                  </a:rPr>
                  <a:t>68</a:t>
                </a:r>
                <a:endParaRPr lang="en-us" sz="2200" b="0" i="0" dirty="0">
                  <a:solidFill>
                    <a:srgbClr val="333333"/>
                  </a:solidFill>
                  <a:latin typeface="Verdana (Body)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7F204C-08B5-3C9A-17AA-5FF0D00C1569}"/>
              </a:ext>
            </a:extLst>
          </p:cNvPr>
          <p:cNvGrpSpPr/>
          <p:nvPr/>
        </p:nvGrpSpPr>
        <p:grpSpPr>
          <a:xfrm>
            <a:off x="6713789" y="76200"/>
            <a:ext cx="9516811" cy="507428"/>
            <a:chOff x="118191" y="6229170"/>
            <a:chExt cx="9025809" cy="4812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F818F70-5B5A-42B0-CD03-D0CD56316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1" y="6229170"/>
              <a:ext cx="1009291" cy="48124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F45322-CB79-D6E8-B471-110B9605B72B}"/>
                </a:ext>
              </a:extLst>
            </p:cNvPr>
            <p:cNvSpPr/>
            <p:nvPr/>
          </p:nvSpPr>
          <p:spPr>
            <a:xfrm>
              <a:off x="1146532" y="6419851"/>
              <a:ext cx="7997468" cy="180975"/>
            </a:xfrm>
            <a:prstGeom prst="rect">
              <a:avLst/>
            </a:prstGeom>
            <a:gradFill>
              <a:gsLst>
                <a:gs pos="100000">
                  <a:srgbClr val="00BBD5"/>
                </a:gs>
                <a:gs pos="0">
                  <a:srgbClr val="09426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/>
                <a:t>  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BA24FB-3E96-CD9A-6272-3224E6899B8F}"/>
                </a:ext>
              </a:extLst>
            </p:cNvPr>
            <p:cNvSpPr/>
            <p:nvPr/>
          </p:nvSpPr>
          <p:spPr>
            <a:xfrm>
              <a:off x="1146531" y="6631781"/>
              <a:ext cx="3628667" cy="50008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106D51-DACB-D5B6-B5EF-CB3508EE697D}"/>
                </a:ext>
              </a:extLst>
            </p:cNvPr>
            <p:cNvSpPr/>
            <p:nvPr/>
          </p:nvSpPr>
          <p:spPr>
            <a:xfrm>
              <a:off x="4794246" y="6631781"/>
              <a:ext cx="4349753" cy="45719"/>
            </a:xfrm>
            <a:prstGeom prst="rect">
              <a:avLst/>
            </a:prstGeom>
            <a:solidFill>
              <a:srgbClr val="B6E1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6625892-E6D9-C5AE-3EAC-9234D59E657D}"/>
                </a:ext>
              </a:extLst>
            </p:cNvPr>
            <p:cNvSpPr txBox="1"/>
            <p:nvPr/>
          </p:nvSpPr>
          <p:spPr>
            <a:xfrm>
              <a:off x="4074333" y="6402555"/>
              <a:ext cx="499910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sz="900" b="1" i="0" u="none" strike="noStrike" kern="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CULTURE VALUES ASSESSMENT RESULTS</a:t>
              </a:r>
              <a:endParaRPr lang="en-PH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ight Header">
            <a:extLst>
              <a:ext uri="{FF2B5EF4-FFF2-40B4-BE49-F238E27FC236}">
                <a16:creationId xmlns:a16="http://schemas.microsoft.com/office/drawing/2014/main" id="{4E912E68-89A9-D2B0-D0AD-8B50112160D4}"/>
              </a:ext>
            </a:extLst>
          </p:cNvPr>
          <p:cNvSpPr/>
          <p:nvPr/>
        </p:nvSpPr>
        <p:spPr>
          <a:xfrm>
            <a:off x="5461000" y="744728"/>
            <a:ext cx="10147300" cy="470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en-us" sz="1600" b="1" i="0" dirty="0">
                <a:solidFill>
                  <a:srgbClr val="333333"/>
                </a:solidFill>
                <a:latin typeface="Verdana"/>
              </a:rPr>
              <a:t>McGregor Residential Housing 2022 vs. McGregor Residential Housing 2023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5D1A903-B783-8A0F-C9A8-5084DAD2A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43336"/>
              </p:ext>
            </p:extLst>
          </p:nvPr>
        </p:nvGraphicFramePr>
        <p:xfrm>
          <a:off x="4470400" y="1300572"/>
          <a:ext cx="11685794" cy="6984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42897">
                  <a:extLst>
                    <a:ext uri="{9D8B030D-6E8A-4147-A177-3AD203B41FA5}">
                      <a16:colId xmlns:a16="http://schemas.microsoft.com/office/drawing/2014/main" val="3369761768"/>
                    </a:ext>
                  </a:extLst>
                </a:gridCol>
                <a:gridCol w="5842897">
                  <a:extLst>
                    <a:ext uri="{9D8B030D-6E8A-4147-A177-3AD203B41FA5}">
                      <a16:colId xmlns:a16="http://schemas.microsoft.com/office/drawing/2014/main" val="3731959893"/>
                    </a:ext>
                  </a:extLst>
                </a:gridCol>
              </a:tblGrid>
              <a:tr h="1061628"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Residential Housing 2022</a:t>
                      </a:r>
                      <a:endParaRPr lang="en-PH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PH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153 participants</a:t>
                      </a:r>
                      <a:endParaRPr lang="en-PH" sz="2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anchorCtr="1">
                    <a:lnL>
                      <a:noFill/>
                    </a:lnL>
                    <a:lnR w="38100">
                      <a:solidFill>
                        <a:srgbClr val="D5D5D5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Residential Housing 2023</a:t>
                      </a:r>
                    </a:p>
                    <a:p>
                      <a:pPr algn="ctr"/>
                      <a:r>
                        <a:rPr lang="en-PH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197 participants</a:t>
                      </a:r>
                      <a:endParaRPr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341070"/>
                  </a:ext>
                </a:extLst>
              </a:tr>
              <a:tr h="5922952"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>
                      <a:noFill/>
                    </a:lnL>
                    <a:lnR w="38100">
                      <a:solidFill>
                        <a:srgbClr val="D5D5D5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2498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8B847ED-AB07-A99A-8F6C-CE68E9E3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161579"/>
            <a:ext cx="5547005" cy="3708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1F7D4-8075-9732-12DC-5FC883B981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6400" y="3124200"/>
            <a:ext cx="5257800" cy="36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77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lture_score_title"/>
          <p:cNvSpPr/>
          <p:nvPr/>
        </p:nvSpPr>
        <p:spPr>
          <a:xfrm>
            <a:off x="355600" y="709784"/>
            <a:ext cx="6590442" cy="36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000" b="0" i="0" dirty="0">
                <a:solidFill>
                  <a:srgbClr val="333333"/>
                </a:solidFill>
                <a:latin typeface="Verdana"/>
              </a:rPr>
              <a:t>Cultural Comparison Summary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7F204C-08B5-3C9A-17AA-5FF0D00C1569}"/>
              </a:ext>
            </a:extLst>
          </p:cNvPr>
          <p:cNvGrpSpPr/>
          <p:nvPr/>
        </p:nvGrpSpPr>
        <p:grpSpPr>
          <a:xfrm>
            <a:off x="6713789" y="76200"/>
            <a:ext cx="9516811" cy="507428"/>
            <a:chOff x="118191" y="6229170"/>
            <a:chExt cx="9025809" cy="4812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F818F70-5B5A-42B0-CD03-D0CD56316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1" y="6229170"/>
              <a:ext cx="1009291" cy="48124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F45322-CB79-D6E8-B471-110B9605B72B}"/>
                </a:ext>
              </a:extLst>
            </p:cNvPr>
            <p:cNvSpPr/>
            <p:nvPr/>
          </p:nvSpPr>
          <p:spPr>
            <a:xfrm>
              <a:off x="1146532" y="6419851"/>
              <a:ext cx="7997468" cy="180975"/>
            </a:xfrm>
            <a:prstGeom prst="rect">
              <a:avLst/>
            </a:prstGeom>
            <a:gradFill>
              <a:gsLst>
                <a:gs pos="100000">
                  <a:srgbClr val="00BBD5"/>
                </a:gs>
                <a:gs pos="0">
                  <a:srgbClr val="09426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/>
                <a:t>  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BA24FB-3E96-CD9A-6272-3224E6899B8F}"/>
                </a:ext>
              </a:extLst>
            </p:cNvPr>
            <p:cNvSpPr/>
            <p:nvPr/>
          </p:nvSpPr>
          <p:spPr>
            <a:xfrm>
              <a:off x="1146531" y="6631781"/>
              <a:ext cx="3628667" cy="50008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106D51-DACB-D5B6-B5EF-CB3508EE697D}"/>
                </a:ext>
              </a:extLst>
            </p:cNvPr>
            <p:cNvSpPr/>
            <p:nvPr/>
          </p:nvSpPr>
          <p:spPr>
            <a:xfrm>
              <a:off x="4794246" y="6631781"/>
              <a:ext cx="4349753" cy="45719"/>
            </a:xfrm>
            <a:prstGeom prst="rect">
              <a:avLst/>
            </a:prstGeom>
            <a:solidFill>
              <a:srgbClr val="B6E1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6625892-E6D9-C5AE-3EAC-9234D59E657D}"/>
                </a:ext>
              </a:extLst>
            </p:cNvPr>
            <p:cNvSpPr txBox="1"/>
            <p:nvPr/>
          </p:nvSpPr>
          <p:spPr>
            <a:xfrm>
              <a:off x="4074333" y="6402555"/>
              <a:ext cx="499910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sz="900" b="1" i="0" u="none" strike="noStrike" kern="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CULTURE VALUES ASSESSMENT RESULTS</a:t>
              </a:r>
              <a:endParaRPr lang="en-PH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ight Header">
            <a:extLst>
              <a:ext uri="{FF2B5EF4-FFF2-40B4-BE49-F238E27FC236}">
                <a16:creationId xmlns:a16="http://schemas.microsoft.com/office/drawing/2014/main" id="{4E912E68-89A9-D2B0-D0AD-8B50112160D4}"/>
              </a:ext>
            </a:extLst>
          </p:cNvPr>
          <p:cNvSpPr/>
          <p:nvPr/>
        </p:nvSpPr>
        <p:spPr>
          <a:xfrm>
            <a:off x="6946042" y="744728"/>
            <a:ext cx="8662258" cy="36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en-us" sz="1600" b="1" i="0" dirty="0">
                <a:solidFill>
                  <a:srgbClr val="333333"/>
                </a:solidFill>
                <a:latin typeface="Verdana"/>
              </a:rPr>
              <a:t>McGregor Residential Housing 2022 vs. McGregor Residential Housing 2023</a:t>
            </a:r>
          </a:p>
        </p:txBody>
      </p:sp>
      <p:graphicFrame>
        <p:nvGraphicFramePr>
          <p:cNvPr id="7" name="New Table">
            <a:extLst>
              <a:ext uri="{FF2B5EF4-FFF2-40B4-BE49-F238E27FC236}">
                <a16:creationId xmlns:a16="http://schemas.microsoft.com/office/drawing/2014/main" id="{B5498B97-10F6-3D8B-8D65-CA3AC9ACF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33183"/>
              </p:ext>
            </p:extLst>
          </p:nvPr>
        </p:nvGraphicFramePr>
        <p:xfrm>
          <a:off x="520700" y="1210708"/>
          <a:ext cx="15087600" cy="73668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R w="38100">
                      <a:solidFill>
                        <a:srgbClr val="D5D5D5"/>
                      </a:solidFill>
                    </a:lnR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Verdana"/>
                        </a:rPr>
                        <a:t>Residential Housing 2022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Verdana"/>
                        </a:rPr>
                        <a:t>153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Verdana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Verdana"/>
                        </a:rPr>
                        <a:t>Participant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Verdana"/>
                        </a:rPr>
                        <a:t>Residential Housing 2023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Verdana"/>
                        </a:rPr>
                        <a:t>197 Participant</a:t>
                      </a:r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rgbClr val="333333"/>
                          </a:solidFill>
                          <a:latin typeface="Verdana"/>
                        </a:rPr>
                        <a:t>Culture Score</a:t>
                      </a:r>
                    </a:p>
                  </a:txBody>
                  <a:tcPr anchor="ctr" anchorCtr="1"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rgbClr val="333333"/>
                          </a:solidFill>
                          <a:latin typeface="Verdana"/>
                        </a:rPr>
                        <a:t>Personal/Current Culture Matches</a:t>
                      </a:r>
                    </a:p>
                  </a:txBody>
                  <a:tcPr anchor="ctr" anchorCtr="1"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92D050"/>
                          </a:solidFill>
                          <a:latin typeface="Verdana"/>
                        </a:rPr>
                        <a:t>3</a:t>
                      </a:r>
                      <a:endParaRPr dirty="0">
                        <a:solidFill>
                          <a:srgbClr val="92D050"/>
                        </a:solidFill>
                      </a:endParaRP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23B5B3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rgbClr val="333333"/>
                          </a:solidFill>
                          <a:latin typeface="Verdana"/>
                        </a:rPr>
                        <a:t>Current/Desired Culture Matches</a:t>
                      </a:r>
                    </a:p>
                  </a:txBody>
                  <a:tcPr anchor="ctr" anchorCtr="1"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/>
                          <a:cs typeface="+mn-cs"/>
                        </a:rPr>
                        <a:t>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Verdana"/>
                          <a:cs typeface="+mn-cs"/>
                        </a:rPr>
                        <a:t>5</a:t>
                      </a:r>
                      <a:endParaRPr dirty="0">
                        <a:solidFill>
                          <a:srgbClr val="92D050"/>
                        </a:solidFill>
                      </a:endParaRP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09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Cultural Entropy®</a:t>
                      </a:r>
                    </a:p>
                  </a:txBody>
                  <a:tcPr anchor="ctr" anchorCtr="1"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Potentially Limiting Values</a:t>
                      </a:r>
                    </a:p>
                  </a:txBody>
                  <a:tcPr anchor="ctr" anchorCtr="1">
                    <a:lnR w="381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/>
                          <a:cs typeface="+mn-cs"/>
                        </a:rPr>
                        <a:t>5</a:t>
                      </a:r>
                    </a:p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/>
                          <a:cs typeface="+mn-cs"/>
                        </a:rPr>
                        <a:t>confusion, blame, bullying, control, cost reduction</a:t>
                      </a:r>
                      <a:endParaRPr sz="11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/>
                          <a:cs typeface="+mn-cs"/>
                        </a:rPr>
                        <a:t>3</a:t>
                      </a:r>
                    </a:p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/>
                          <a:cs typeface="+mn-cs"/>
                        </a:rPr>
                        <a:t>control, blame, confusion</a:t>
                      </a:r>
                      <a:endParaRPr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99875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Balance Index</a:t>
                      </a:r>
                    </a:p>
                  </a:txBody>
                  <a:tcPr marL="0" marR="0" marT="0" marB="127000" anchor="b" anchorCtr="1"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T w="12700">
                      <a:solidFill>
                        <a:srgbClr val="D5D5D5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pPr marL="127000"/>
                      <a:r>
                        <a:rPr sz="1100" dirty="0">
                          <a:solidFill>
                            <a:srgbClr val="F16623"/>
                          </a:solidFill>
                          <a:latin typeface="Verdana"/>
                        </a:rPr>
                        <a:t>■</a:t>
                      </a:r>
                      <a:r>
                        <a:rPr sz="1100" dirty="0">
                          <a:latin typeface="Verdana"/>
                        </a:rPr>
                        <a:t> Foundation</a:t>
                      </a:r>
                    </a:p>
                    <a:p>
                      <a:pPr marL="127000"/>
                      <a:r>
                        <a:rPr sz="1100" dirty="0">
                          <a:solidFill>
                            <a:srgbClr val="8DB82B"/>
                          </a:solidFill>
                          <a:latin typeface="Verdana"/>
                        </a:rPr>
                        <a:t>■</a:t>
                      </a:r>
                      <a:r>
                        <a:rPr sz="1100" dirty="0">
                          <a:latin typeface="Verdana"/>
                        </a:rPr>
                        <a:t> Evolution</a:t>
                      </a:r>
                    </a:p>
                    <a:p>
                      <a:pPr marL="127000"/>
                      <a:r>
                        <a:rPr sz="1100" dirty="0">
                          <a:solidFill>
                            <a:srgbClr val="2374B4"/>
                          </a:solidFill>
                          <a:latin typeface="Verdana"/>
                        </a:rPr>
                        <a:t>■</a:t>
                      </a:r>
                      <a:r>
                        <a:rPr sz="1100" dirty="0">
                          <a:latin typeface="Verdana"/>
                        </a:rPr>
                        <a:t> Impact</a:t>
                      </a:r>
                    </a:p>
                  </a:txBody>
                  <a:tcPr anchorCtr="1">
                    <a:lnR w="38100">
                      <a:solidFill>
                        <a:srgbClr val="D5D5D5"/>
                      </a:solidFill>
                    </a:lnR>
                    <a:lnT w="12700">
                      <a:noFill/>
                    </a:lnT>
                    <a:lnB w="1270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38100">
                      <a:solidFill>
                        <a:srgbClr val="D5D5D5"/>
                      </a:solidFill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ScoreObject_Circle">
            <a:extLst>
              <a:ext uri="{FF2B5EF4-FFF2-40B4-BE49-F238E27FC236}">
                <a16:creationId xmlns:a16="http://schemas.microsoft.com/office/drawing/2014/main" id="{26145BBB-2E76-DF3D-443D-CA8FD7E24F36}"/>
              </a:ext>
            </a:extLst>
          </p:cNvPr>
          <p:cNvSpPr/>
          <p:nvPr/>
        </p:nvSpPr>
        <p:spPr>
          <a:xfrm>
            <a:off x="12242800" y="3917831"/>
            <a:ext cx="513715" cy="513715"/>
          </a:xfrm>
          <a:prstGeom prst="ellipse">
            <a:avLst/>
          </a:prstGeom>
          <a:noFill/>
          <a:ln w="19050">
            <a:solidFill>
              <a:srgbClr val="23B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coreObject_Circle">
            <a:extLst>
              <a:ext uri="{FF2B5EF4-FFF2-40B4-BE49-F238E27FC236}">
                <a16:creationId xmlns:a16="http://schemas.microsoft.com/office/drawing/2014/main" id="{5A0B113A-E5CE-951D-F13E-BA1911BFD12C}"/>
              </a:ext>
            </a:extLst>
          </p:cNvPr>
          <p:cNvSpPr/>
          <p:nvPr/>
        </p:nvSpPr>
        <p:spPr>
          <a:xfrm>
            <a:off x="5918200" y="3881871"/>
            <a:ext cx="513715" cy="513715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ScoreObject_Circle">
            <a:extLst>
              <a:ext uri="{FF2B5EF4-FFF2-40B4-BE49-F238E27FC236}">
                <a16:creationId xmlns:a16="http://schemas.microsoft.com/office/drawing/2014/main" id="{752A1D67-B03C-EF38-C4A9-9667108E5F65}"/>
              </a:ext>
            </a:extLst>
          </p:cNvPr>
          <p:cNvSpPr/>
          <p:nvPr/>
        </p:nvSpPr>
        <p:spPr>
          <a:xfrm>
            <a:off x="5918200" y="4591685"/>
            <a:ext cx="513715" cy="5137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coreObject_Circle">
            <a:extLst>
              <a:ext uri="{FF2B5EF4-FFF2-40B4-BE49-F238E27FC236}">
                <a16:creationId xmlns:a16="http://schemas.microsoft.com/office/drawing/2014/main" id="{F46CFE0C-31B4-C609-B16D-04DD5F2DAF66}"/>
              </a:ext>
            </a:extLst>
          </p:cNvPr>
          <p:cNvSpPr/>
          <p:nvPr/>
        </p:nvSpPr>
        <p:spPr>
          <a:xfrm>
            <a:off x="12242799" y="4600193"/>
            <a:ext cx="513715" cy="513715"/>
          </a:xfrm>
          <a:prstGeom prst="ellipse">
            <a:avLst/>
          </a:prstGeom>
          <a:noFill/>
          <a:ln w="19050">
            <a:solidFill>
              <a:srgbClr val="8DB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RectanglesScore">
            <a:extLst>
              <a:ext uri="{FF2B5EF4-FFF2-40B4-BE49-F238E27FC236}">
                <a16:creationId xmlns:a16="http://schemas.microsoft.com/office/drawing/2014/main" id="{890D07BB-55B8-75D1-160D-0F6EF5E634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56200" y="5548757"/>
            <a:ext cx="2327783" cy="202692"/>
          </a:xfrm>
          <a:prstGeom prst="rect">
            <a:avLst/>
          </a:prstGeom>
        </p:spPr>
      </p:pic>
      <p:sp>
        <p:nvSpPr>
          <p:cNvPr id="17" name="TrianglePointer">
            <a:extLst>
              <a:ext uri="{FF2B5EF4-FFF2-40B4-BE49-F238E27FC236}">
                <a16:creationId xmlns:a16="http://schemas.microsoft.com/office/drawing/2014/main" id="{44D4604F-C4D1-DBE2-FF67-4C399D2E6129}"/>
              </a:ext>
            </a:extLst>
          </p:cNvPr>
          <p:cNvSpPr/>
          <p:nvPr/>
        </p:nvSpPr>
        <p:spPr>
          <a:xfrm rot="10800000">
            <a:off x="6261100" y="5409057"/>
            <a:ext cx="138811" cy="100584"/>
          </a:xfrm>
          <a:prstGeom prst="triangle">
            <a:avLst/>
          </a:prstGeom>
          <a:solidFill>
            <a:srgbClr val="F1662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_ScoreValue">
            <a:extLst>
              <a:ext uri="{FF2B5EF4-FFF2-40B4-BE49-F238E27FC236}">
                <a16:creationId xmlns:a16="http://schemas.microsoft.com/office/drawing/2014/main" id="{D3C92D9F-36AF-07F4-54B4-AEF9240732EE}"/>
              </a:ext>
            </a:extLst>
          </p:cNvPr>
          <p:cNvSpPr/>
          <p:nvPr/>
        </p:nvSpPr>
        <p:spPr>
          <a:xfrm>
            <a:off x="6045200" y="5828157"/>
            <a:ext cx="580009" cy="19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Verdana"/>
              </a:rPr>
              <a:t>27</a:t>
            </a:r>
            <a:r>
              <a:rPr lang="en-us" sz="1400" b="1" i="0" dirty="0">
                <a:solidFill>
                  <a:srgbClr val="C00000"/>
                </a:solidFill>
                <a:latin typeface="Verdana"/>
              </a:rPr>
              <a:t>%</a:t>
            </a:r>
          </a:p>
        </p:txBody>
      </p:sp>
      <p:pic>
        <p:nvPicPr>
          <p:cNvPr id="19" name="RectanglesScore">
            <a:extLst>
              <a:ext uri="{FF2B5EF4-FFF2-40B4-BE49-F238E27FC236}">
                <a16:creationId xmlns:a16="http://schemas.microsoft.com/office/drawing/2014/main" id="{990C777E-EC0D-2577-FEEF-FC13D70700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28400" y="5548757"/>
            <a:ext cx="2327783" cy="202692"/>
          </a:xfrm>
          <a:prstGeom prst="rect">
            <a:avLst/>
          </a:prstGeom>
        </p:spPr>
      </p:pic>
      <p:sp>
        <p:nvSpPr>
          <p:cNvPr id="21" name="TrianglePointer">
            <a:extLst>
              <a:ext uri="{FF2B5EF4-FFF2-40B4-BE49-F238E27FC236}">
                <a16:creationId xmlns:a16="http://schemas.microsoft.com/office/drawing/2014/main" id="{7EB39989-1ECA-7EDA-246F-29C149E6B3BC}"/>
              </a:ext>
            </a:extLst>
          </p:cNvPr>
          <p:cNvSpPr/>
          <p:nvPr/>
        </p:nvSpPr>
        <p:spPr>
          <a:xfrm rot="10800000">
            <a:off x="12433300" y="5409057"/>
            <a:ext cx="138811" cy="100584"/>
          </a:xfrm>
          <a:prstGeom prst="triangle">
            <a:avLst/>
          </a:prstGeom>
          <a:solidFill>
            <a:srgbClr val="F1662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_ScoreValue">
            <a:extLst>
              <a:ext uri="{FF2B5EF4-FFF2-40B4-BE49-F238E27FC236}">
                <a16:creationId xmlns:a16="http://schemas.microsoft.com/office/drawing/2014/main" id="{607DA7EA-D8A4-6264-61C0-7034992D07C4}"/>
              </a:ext>
            </a:extLst>
          </p:cNvPr>
          <p:cNvSpPr/>
          <p:nvPr/>
        </p:nvSpPr>
        <p:spPr>
          <a:xfrm>
            <a:off x="12217400" y="5828157"/>
            <a:ext cx="580009" cy="19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23</a:t>
            </a:r>
            <a:r>
              <a:rPr lang="en-us" sz="1400" b="1" i="0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0275AF-CDAF-9A34-D68B-8555C944A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165" y="2173715"/>
            <a:ext cx="2327783" cy="15563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0BDAEA-A2AD-586D-6E50-BDAA7C2E86C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11664" y="2133600"/>
            <a:ext cx="2206419" cy="1540036"/>
          </a:xfrm>
          <a:prstGeom prst="rect">
            <a:avLst/>
          </a:prstGeom>
        </p:spPr>
      </p:pic>
      <p:graphicFrame>
        <p:nvGraphicFramePr>
          <p:cNvPr id="5" name="balanceChart">
            <a:extLst>
              <a:ext uri="{FF2B5EF4-FFF2-40B4-BE49-F238E27FC236}">
                <a16:creationId xmlns:a16="http://schemas.microsoft.com/office/drawing/2014/main" id="{4489239C-C9E3-C1FF-DE24-0744B6178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277399"/>
              </p:ext>
            </p:extLst>
          </p:nvPr>
        </p:nvGraphicFramePr>
        <p:xfrm>
          <a:off x="11200423" y="6876823"/>
          <a:ext cx="2583736" cy="152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balanceChart">
            <a:extLst>
              <a:ext uri="{FF2B5EF4-FFF2-40B4-BE49-F238E27FC236}">
                <a16:creationId xmlns:a16="http://schemas.microsoft.com/office/drawing/2014/main" id="{B355337C-E4F8-19A0-C04D-B0A88D868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372378"/>
              </p:ext>
            </p:extLst>
          </p:nvPr>
        </p:nvGraphicFramePr>
        <p:xfrm>
          <a:off x="4883188" y="6858000"/>
          <a:ext cx="2583736" cy="152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380280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3460" y="819555"/>
            <a:ext cx="15466624" cy="6972300"/>
            <a:chOff x="-355600" y="-139700"/>
            <a:chExt cx="15609364" cy="6972300"/>
          </a:xfrm>
        </p:grpSpPr>
        <p:grpSp>
          <p:nvGrpSpPr>
            <p:cNvPr id="3" name="OverallGroupResultsComponent"/>
            <p:cNvGrpSpPr/>
            <p:nvPr/>
          </p:nvGrpSpPr>
          <p:grpSpPr>
            <a:xfrm>
              <a:off x="-355600" y="-139700"/>
              <a:ext cx="15609364" cy="6972300"/>
              <a:chOff x="-355600" y="-139700"/>
              <a:chExt cx="15609364" cy="6972300"/>
            </a:xfrm>
          </p:grpSpPr>
          <p:sp>
            <p:nvSpPr>
              <p:cNvPr id="4" name="overal_group_results_title"/>
              <p:cNvSpPr/>
              <p:nvPr/>
            </p:nvSpPr>
            <p:spPr>
              <a:xfrm>
                <a:off x="-12700" y="-139700"/>
                <a:ext cx="9829800" cy="474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3000" b="0" i="0">
                    <a:solidFill>
                      <a:srgbClr val="333333"/>
                    </a:solidFill>
                    <a:latin typeface="Verdana"/>
                  </a:rPr>
                  <a:t>Overall Group Results</a:t>
                </a:r>
              </a:p>
            </p:txBody>
          </p:sp>
          <p:sp>
            <p:nvSpPr>
              <p:cNvPr id="5" name="Right Header"/>
              <p:cNvSpPr/>
              <p:nvPr/>
            </p:nvSpPr>
            <p:spPr>
              <a:xfrm>
                <a:off x="7658100" y="-139700"/>
                <a:ext cx="7315200" cy="474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r">
                  <a:lnSpc>
                    <a:spcPct val="100000"/>
                  </a:lnSpc>
                  <a:spcBef>
                    <a:spcPts val="259"/>
                  </a:spcBef>
                </a:pPr>
                <a:r>
                  <a:rPr lang="en-us" sz="1600" b="1" i="0" dirty="0">
                    <a:solidFill>
                      <a:srgbClr val="333333"/>
                    </a:solidFill>
                    <a:latin typeface="Verdana"/>
                  </a:rPr>
                  <a:t>Residential Housing</a:t>
                </a:r>
              </a:p>
              <a:p>
                <a:pPr algn="r">
                  <a:lnSpc>
                    <a:spcPct val="100000"/>
                  </a:lnSpc>
                  <a:spcBef>
                    <a:spcPts val="259"/>
                  </a:spcBef>
                </a:pPr>
                <a:r>
                  <a:rPr lang="en-us" sz="1400" b="0" i="0" dirty="0">
                    <a:solidFill>
                      <a:srgbClr val="333333"/>
                    </a:solidFill>
                    <a:latin typeface="Verdana"/>
                  </a:rPr>
                  <a:t>197 participants</a:t>
                </a:r>
              </a:p>
            </p:txBody>
          </p:sp>
          <p:pic>
            <p:nvPicPr>
              <p:cNvPr id="6" name="Picture 5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15900" y="10922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5900" y="14224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15900" y="17526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5900" y="20828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15900" y="24130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15900" y="27432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15900" y="3073400"/>
                <a:ext cx="228600" cy="228600"/>
              </a:xfrm>
              <a:prstGeom prst="rect">
                <a:avLst/>
              </a:prstGeom>
            </p:spPr>
          </p:pic>
          <p:sp>
            <p:nvSpPr>
              <p:cNvPr id="13" name="points_transcriptions"/>
              <p:cNvSpPr/>
              <p:nvPr/>
            </p:nvSpPr>
            <p:spPr>
              <a:xfrm>
                <a:off x="127000" y="1003300"/>
                <a:ext cx="1828800" cy="22952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l">
                  <a:lnSpc>
                    <a:spcPts val="2500"/>
                  </a:lnSpc>
                  <a:spcBef>
                    <a:spcPts val="100"/>
                  </a:spcBef>
                </a:pPr>
                <a:r>
                  <a:rPr lang="en-us" sz="1200" b="0" i="0">
                    <a:solidFill>
                      <a:srgbClr val="333333"/>
                    </a:solidFill>
                    <a:latin typeface="Verdana"/>
                  </a:rPr>
                  <a:t>Contribution
Collaboration
Alignment
Evolution
Performance
Relationships
Viability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68500" y="698500"/>
                <a:ext cx="4069080" cy="3017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Personal Values</a:t>
                </a:r>
                <a:r>
                  <a:rPr lang="en-us" sz="1800" b="0" i="0">
                    <a:solidFill>
                      <a:srgbClr val="333333"/>
                    </a:solidFill>
                    <a:latin typeface="Verdana"/>
                  </a:rPr>
                  <a:t> (PV)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578600" y="698500"/>
                <a:ext cx="4069080" cy="3017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Current Culture Values</a:t>
                </a:r>
                <a:r>
                  <a:rPr lang="en-us" sz="1800" b="0" i="0">
                    <a:solidFill>
                      <a:srgbClr val="333333"/>
                    </a:solidFill>
                    <a:latin typeface="Verdana"/>
                  </a:rPr>
                  <a:t> (CC)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137899" y="698500"/>
                <a:ext cx="4069080" cy="3017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Desired Culture Values</a:t>
                </a:r>
                <a:r>
                  <a:rPr lang="en-us" sz="1800" b="0" i="0">
                    <a:solidFill>
                      <a:srgbClr val="333333"/>
                    </a:solidFill>
                    <a:latin typeface="Verdana"/>
                  </a:rPr>
                  <a:t> (DC)</a:t>
                </a:r>
              </a:p>
            </p:txBody>
          </p:sp>
          <p:pic>
            <p:nvPicPr>
              <p:cNvPr id="17" name="Picture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9000" y="1193800"/>
                <a:ext cx="1066800" cy="20574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64500" y="1193800"/>
                <a:ext cx="1066800" cy="20574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36500" y="1193800"/>
                <a:ext cx="1066800" cy="20574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3500" y="1219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9200" y="18288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7800" y="18288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49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35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021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9200" y="24384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7800" y="24384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92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78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09000" y="1219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09000" y="18288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804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090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376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09000" y="24384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804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090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376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09000" y="30480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81000" y="1219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81000" y="15240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81000" y="18288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381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667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953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23900" y="21336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8524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81000" y="2743200"/>
                <a:ext cx="177800" cy="1778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09600" y="2743200"/>
                <a:ext cx="177800" cy="177800"/>
              </a:xfrm>
              <a:prstGeom prst="rect">
                <a:avLst/>
              </a:prstGeom>
            </p:spPr>
          </p:pic>
          <p:sp>
            <p:nvSpPr>
              <p:cNvPr id="50" name="legend_first_part"/>
              <p:cNvSpPr/>
              <p:nvPr/>
            </p:nvSpPr>
            <p:spPr>
              <a:xfrm>
                <a:off x="-355600" y="3619500"/>
                <a:ext cx="1920240" cy="1030605"/>
              </a:xfrm>
              <a:prstGeom prst="rect">
                <a:avLst/>
              </a:prstGeom>
              <a:noFill/>
              <a:ln w="12700">
                <a:solidFill>
                  <a:srgbClr val="EEEE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/>
              </a:p>
            </p:txBody>
          </p:sp>
          <p:sp>
            <p:nvSpPr>
              <p:cNvPr id="51" name="legend_first_part_pos"/>
              <p:cNvSpPr/>
              <p:nvPr/>
            </p:nvSpPr>
            <p:spPr>
              <a:xfrm>
                <a:off x="38100" y="3733800"/>
                <a:ext cx="1280160" cy="384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Positive Value</a:t>
                </a:r>
              </a:p>
            </p:txBody>
          </p:sp>
          <p:sp>
            <p:nvSpPr>
              <p:cNvPr id="52" name="legend_first_part_lim"/>
              <p:cNvSpPr/>
              <p:nvPr/>
            </p:nvSpPr>
            <p:spPr>
              <a:xfrm>
                <a:off x="38100" y="4191000"/>
                <a:ext cx="1280160" cy="384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Potentially Limiting</a:t>
                </a:r>
              </a:p>
            </p:txBody>
          </p:sp>
          <p:pic>
            <p:nvPicPr>
              <p:cNvPr id="53" name="Picture 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15900" y="38100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15900" y="4267200"/>
                <a:ext cx="228600" cy="228600"/>
              </a:xfrm>
              <a:prstGeom prst="rect">
                <a:avLst/>
              </a:prstGeom>
            </p:spPr>
          </p:pic>
          <p:sp>
            <p:nvSpPr>
              <p:cNvPr id="55" name="legend_second_part"/>
              <p:cNvSpPr/>
              <p:nvPr/>
            </p:nvSpPr>
            <p:spPr>
              <a:xfrm>
                <a:off x="-355600" y="4648200"/>
                <a:ext cx="1920240" cy="2184400"/>
              </a:xfrm>
              <a:prstGeom prst="rect">
                <a:avLst/>
              </a:prstGeom>
              <a:noFill/>
              <a:ln w="12700">
                <a:solidFill>
                  <a:srgbClr val="EEEE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 i="0">
                    <a:solidFill>
                      <a:srgbClr val="333333"/>
                    </a:solidFill>
                    <a:latin typeface="Verdana"/>
                  </a:rPr>
                  <a:t>
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8100" y="4813300"/>
                <a:ext cx="1517904" cy="40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0" rtlCol="0" anchor="ctr"/>
              <a:lstStyle/>
              <a:p>
                <a:r>
                  <a:rPr lang="en-us" sz="1000" b="1" i="0">
                    <a:solidFill>
                      <a:srgbClr val="333333"/>
                    </a:solidFill>
                    <a:latin typeface="Verdana"/>
                  </a:rPr>
                  <a:t>PV &amp; CC
</a:t>
                </a:r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0 Matches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8100" y="5321300"/>
                <a:ext cx="1517904" cy="40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0" rtlCol="0" anchor="ctr"/>
              <a:lstStyle/>
              <a:p>
                <a:r>
                  <a:rPr lang="en-us" sz="1000" b="1" i="0">
                    <a:solidFill>
                      <a:srgbClr val="333333"/>
                    </a:solidFill>
                    <a:latin typeface="Verdana"/>
                  </a:rPr>
                  <a:t>PV &amp; DC
</a:t>
                </a:r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2 Matches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100" y="5829300"/>
                <a:ext cx="1517904" cy="40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0" rtlCol="0" anchor="ctr"/>
              <a:lstStyle/>
              <a:p>
                <a:r>
                  <a:rPr lang="en-us" sz="1000" b="1" i="0">
                    <a:solidFill>
                      <a:srgbClr val="2374B4"/>
                    </a:solidFill>
                    <a:latin typeface="Verdana"/>
                  </a:rPr>
                  <a:t>CC &amp; DC
</a:t>
                </a:r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1 Match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8100" y="6337300"/>
                <a:ext cx="1517904" cy="40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45720" bIns="0" rtlCol="0" anchor="ctr"/>
              <a:lstStyle/>
              <a:p>
                <a:r>
                  <a:rPr lang="en-us" sz="1000" b="1" i="0">
                    <a:solidFill>
                      <a:srgbClr val="2374B4"/>
                    </a:solidFill>
                    <a:latin typeface="Verdana"/>
                  </a:rPr>
                  <a:t>PV, CC &amp; DC
</a:t>
                </a:r>
                <a:r>
                  <a:rPr lang="en-us" sz="1000" b="0" i="0">
                    <a:solidFill>
                      <a:srgbClr val="333333"/>
                    </a:solidFill>
                    <a:latin typeface="Verdana"/>
                  </a:rPr>
                  <a:t>4 Matches</a:t>
                </a:r>
              </a:p>
            </p:txBody>
          </p:sp>
          <p:pic>
            <p:nvPicPr>
              <p:cNvPr id="60" name="Picture 5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15900" y="49022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15900" y="54102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15900" y="59182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215900" y="6426200"/>
                <a:ext cx="228600" cy="228600"/>
              </a:xfrm>
              <a:prstGeom prst="rect">
                <a:avLst/>
              </a:prstGeom>
            </p:spPr>
          </p:pic>
          <p:graphicFrame>
            <p:nvGraphicFramePr>
              <p:cNvPr id="64" name="PvShapes_MainTable"/>
              <p:cNvGraphicFramePr>
                <a:graphicFrameLocks noGrp="1"/>
              </p:cNvGraphicFramePr>
              <p:nvPr/>
            </p:nvGraphicFramePr>
            <p:xfrm>
              <a:off x="1968499" y="3340100"/>
              <a:ext cx="4115862" cy="3073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8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7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03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VALUE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VOTES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sz="1000" b="1">
                            <a:solidFill>
                              <a:srgbClr val="B7B7B7"/>
                            </a:solidFill>
                            <a:latin typeface="Verdana"/>
                          </a:endParaRP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LEVEL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accountability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T w="12700">
                          <a:solidFill>
                            <a:srgbClr val="D5D5D5"/>
                          </a:solidFill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110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caring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109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compassion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75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7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hard working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67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 dirty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ambition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65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honesty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60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commitment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adaptability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51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balance (home/work)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respect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 dirty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65" name="PvShapes_TableWithIcons"/>
              <p:cNvGraphicFramePr>
                <a:graphicFrameLocks noGrp="1"/>
              </p:cNvGraphicFramePr>
              <p:nvPr/>
            </p:nvGraphicFramePr>
            <p:xfrm>
              <a:off x="1727200" y="3340100"/>
              <a:ext cx="210202" cy="3073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8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3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3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66" name="CcShapes_MainTabl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347805"/>
                  </p:ext>
                </p:extLst>
              </p:nvPr>
            </p:nvGraphicFramePr>
            <p:xfrm>
              <a:off x="6578600" y="3340100"/>
              <a:ext cx="4115862" cy="3073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8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7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03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VALUE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VOTES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sz="1000" b="1">
                            <a:solidFill>
                              <a:srgbClr val="B7B7B7"/>
                            </a:solidFill>
                            <a:latin typeface="Verdana"/>
                          </a:endParaRP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LEVEL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 dirty="0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caring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T w="12700">
                          <a:solidFill>
                            <a:srgbClr val="D5D5D5"/>
                          </a:solidFill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71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 dirty="0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accountability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control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49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1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diversity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employee recognition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blame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 dirty="0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commitment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40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 dirty="0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compassion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40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7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confusion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39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teamwork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38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 dirty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67" name="CcShapes_TableWithIcons"/>
              <p:cNvGraphicFramePr>
                <a:graphicFrameLocks noGrp="1"/>
              </p:cNvGraphicFramePr>
              <p:nvPr/>
            </p:nvGraphicFramePr>
            <p:xfrm>
              <a:off x="6337300" y="3340100"/>
              <a:ext cx="210202" cy="3073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8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6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6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6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4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68" name="DcShapes_MainTable"/>
              <p:cNvGraphicFramePr>
                <a:graphicFrameLocks noGrp="1"/>
              </p:cNvGraphicFramePr>
              <p:nvPr/>
            </p:nvGraphicFramePr>
            <p:xfrm>
              <a:off x="11137902" y="3340100"/>
              <a:ext cx="4115862" cy="3073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68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7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03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VALUE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VOTES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sz="1000" b="1">
                            <a:solidFill>
                              <a:srgbClr val="B7B7B7"/>
                            </a:solidFill>
                            <a:latin typeface="Verdana"/>
                          </a:endParaRP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 b="1">
                              <a:solidFill>
                                <a:srgbClr val="B7B7B7"/>
                              </a:solidFill>
                              <a:latin typeface="Verdana"/>
                            </a:rPr>
                            <a:t>LEVEL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accountability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T w="12700">
                          <a:solidFill>
                            <a:srgbClr val="D5D5D5"/>
                          </a:solidFill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111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caring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68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continuous improvement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58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coaching/ mentoring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50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balance (home/work)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49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compassion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48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7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teamwork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48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commitment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customer satisfaction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44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sz="1000" b="1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respect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43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00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</a:t>
                          </a:r>
                        </a:p>
                      </a:txBody>
                      <a:tcPr marL="0" marR="0" marT="7112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D5D5D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69" name="DcShapes_TableWithIcons"/>
              <p:cNvGraphicFramePr>
                <a:graphicFrameLocks noGrp="1"/>
              </p:cNvGraphicFramePr>
              <p:nvPr/>
            </p:nvGraphicFramePr>
            <p:xfrm>
              <a:off x="10896600" y="3340100"/>
              <a:ext cx="210202" cy="3073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8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3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4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5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94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13"/>
                          <a:stretch>
                            <a:fillRect l="10000" t="25727" r="10000" b="19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D47D172-9961-F589-BF30-E49BA013800E}"/>
              </a:ext>
            </a:extLst>
          </p:cNvPr>
          <p:cNvGrpSpPr/>
          <p:nvPr/>
        </p:nvGrpSpPr>
        <p:grpSpPr>
          <a:xfrm>
            <a:off x="6713789" y="76200"/>
            <a:ext cx="9516811" cy="507428"/>
            <a:chOff x="118191" y="6229170"/>
            <a:chExt cx="9025809" cy="481248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405144-E9EB-4830-73FB-35A9EB53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1" y="6229170"/>
              <a:ext cx="1009291" cy="481248"/>
            </a:xfrm>
            <a:prstGeom prst="rect">
              <a:avLst/>
            </a:prstGeom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8B4883-53B1-2D88-F32C-37DD7548590C}"/>
                </a:ext>
              </a:extLst>
            </p:cNvPr>
            <p:cNvSpPr/>
            <p:nvPr/>
          </p:nvSpPr>
          <p:spPr>
            <a:xfrm>
              <a:off x="1146532" y="6419851"/>
              <a:ext cx="7997468" cy="180975"/>
            </a:xfrm>
            <a:prstGeom prst="rect">
              <a:avLst/>
            </a:prstGeom>
            <a:gradFill>
              <a:gsLst>
                <a:gs pos="100000">
                  <a:srgbClr val="00BBD5"/>
                </a:gs>
                <a:gs pos="0">
                  <a:srgbClr val="09426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/>
                <a:t>  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0BE7BED-7E8B-42C8-9534-6AAAC6FB3B7E}"/>
                </a:ext>
              </a:extLst>
            </p:cNvPr>
            <p:cNvSpPr/>
            <p:nvPr/>
          </p:nvSpPr>
          <p:spPr>
            <a:xfrm>
              <a:off x="1146531" y="6631781"/>
              <a:ext cx="3628667" cy="50008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76FC7FF-30FC-BCF0-CE8D-F80232C5FBF4}"/>
                </a:ext>
              </a:extLst>
            </p:cNvPr>
            <p:cNvSpPr/>
            <p:nvPr/>
          </p:nvSpPr>
          <p:spPr>
            <a:xfrm>
              <a:off x="4794246" y="6631781"/>
              <a:ext cx="4349753" cy="45719"/>
            </a:xfrm>
            <a:prstGeom prst="rect">
              <a:avLst/>
            </a:prstGeom>
            <a:solidFill>
              <a:srgbClr val="B6E1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A226B16-A2DC-3682-4447-193352EC08A6}"/>
                </a:ext>
              </a:extLst>
            </p:cNvPr>
            <p:cNvSpPr txBox="1"/>
            <p:nvPr/>
          </p:nvSpPr>
          <p:spPr>
            <a:xfrm>
              <a:off x="4074333" y="6402555"/>
              <a:ext cx="499910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sz="900" b="1" i="0" u="none" strike="noStrike" kern="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CULTURE VALUES ASSESSMENT RESULTS</a:t>
              </a:r>
              <a:endParaRPr lang="en-PH" sz="9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700" y="495300"/>
            <a:ext cx="15087600" cy="5549900"/>
            <a:chOff x="-114300" y="-139700"/>
            <a:chExt cx="15087600" cy="5549900"/>
          </a:xfrm>
        </p:grpSpPr>
        <p:grpSp>
          <p:nvGrpSpPr>
            <p:cNvPr id="3" name="ValuesJumps"/>
            <p:cNvGrpSpPr/>
            <p:nvPr/>
          </p:nvGrpSpPr>
          <p:grpSpPr>
            <a:xfrm>
              <a:off x="-114300" y="-139700"/>
              <a:ext cx="15087600" cy="5549900"/>
              <a:chOff x="-114300" y="-139700"/>
              <a:chExt cx="15087600" cy="5549900"/>
            </a:xfrm>
          </p:grpSpPr>
          <p:sp>
            <p:nvSpPr>
              <p:cNvPr id="4" name="TitleFrame"/>
              <p:cNvSpPr/>
              <p:nvPr/>
            </p:nvSpPr>
            <p:spPr>
              <a:xfrm>
                <a:off x="-114300" y="-139700"/>
                <a:ext cx="9829800" cy="469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b="0" i="0">
                    <a:solidFill>
                      <a:srgbClr val="333333"/>
                    </a:solidFill>
                    <a:latin typeface="Verdana"/>
                  </a:rPr>
                  <a:t>Values Jumps</a:t>
                </a:r>
              </a:p>
            </p:txBody>
          </p:sp>
          <p:sp>
            <p:nvSpPr>
              <p:cNvPr id="5" name="Right Header"/>
              <p:cNvSpPr/>
              <p:nvPr/>
            </p:nvSpPr>
            <p:spPr>
              <a:xfrm>
                <a:off x="7658100" y="-139700"/>
                <a:ext cx="7315200" cy="474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r">
                  <a:lnSpc>
                    <a:spcPct val="100000"/>
                  </a:lnSpc>
                  <a:spcBef>
                    <a:spcPts val="259"/>
                  </a:spcBef>
                </a:pPr>
                <a:r>
                  <a:rPr lang="en-us" sz="1600" b="1" i="0">
                    <a:solidFill>
                      <a:srgbClr val="333333"/>
                    </a:solidFill>
                    <a:latin typeface="Verdana"/>
                  </a:rPr>
                  <a:t>McGregor 2023</a:t>
                </a:r>
              </a:p>
              <a:p>
                <a:pPr algn="r">
                  <a:lnSpc>
                    <a:spcPct val="100000"/>
                  </a:lnSpc>
                  <a:spcBef>
                    <a:spcPts val="259"/>
                  </a:spcBef>
                </a:pPr>
                <a:r>
                  <a:rPr lang="en-us" sz="1400" b="0" i="0">
                    <a:solidFill>
                      <a:srgbClr val="333333"/>
                    </a:solidFill>
                    <a:latin typeface="Verdana"/>
                  </a:rPr>
                  <a:t>371 participants</a:t>
                </a:r>
              </a:p>
            </p:txBody>
          </p:sp>
          <p:sp>
            <p:nvSpPr>
              <p:cNvPr id="6" name="TableInfoTitle"/>
              <p:cNvSpPr/>
              <p:nvPr/>
            </p:nvSpPr>
            <p:spPr>
              <a:xfrm>
                <a:off x="-50800" y="1587500"/>
                <a:ext cx="2670048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Types of Jumps</a:t>
                </a:r>
              </a:p>
            </p:txBody>
          </p:sp>
          <p:graphicFrame>
            <p:nvGraphicFramePr>
              <p:cNvPr id="7" name="TableInfo_"/>
              <p:cNvGraphicFramePr>
                <a:graphicFrameLocks noGrp="1"/>
              </p:cNvGraphicFramePr>
              <p:nvPr/>
            </p:nvGraphicFramePr>
            <p:xfrm>
              <a:off x="12700" y="2120900"/>
              <a:ext cx="2606040" cy="235839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6060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861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00" b="1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Existing
</a:t>
                          </a:r>
                          <a:r>
                            <a:rPr lang="en-us" sz="10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In CC and DC now
Call to strengthen</a:t>
                          </a:r>
                        </a:p>
                      </a:txBody>
                      <a:tcPr marL="612648" marR="6350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61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00" b="1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New Values
</a:t>
                          </a:r>
                          <a:r>
                            <a:rPr lang="en-us" sz="10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In Desired Culture</a:t>
                          </a:r>
                        </a:p>
                      </a:txBody>
                      <a:tcPr marL="612648" marR="6350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613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00" b="1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Emerging
</a:t>
                          </a:r>
                          <a:r>
                            <a:rPr lang="en-us" sz="10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Not in Desired Culture</a:t>
                          </a:r>
                        </a:p>
                      </a:txBody>
                      <a:tcPr marL="612648" marR="6350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  <p:pic>
            <p:nvPicPr>
              <p:cNvPr id="8" name="TableInfo_green_circle_check_mark.png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800" y="2374900"/>
                <a:ext cx="285433" cy="285433"/>
              </a:xfrm>
              <a:prstGeom prst="rect">
                <a:avLst/>
              </a:prstGeom>
            </p:spPr>
          </p:pic>
          <p:pic>
            <p:nvPicPr>
              <p:cNvPr id="9" name="TableInfo_blue_circle_plus.png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800" y="3149600"/>
                <a:ext cx="285433" cy="285433"/>
              </a:xfrm>
              <a:prstGeom prst="rect">
                <a:avLst/>
              </a:prstGeom>
            </p:spPr>
          </p:pic>
          <p:pic>
            <p:nvPicPr>
              <p:cNvPr id="10" name="TableInfo_teal_circle_arrow_up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0" y="3924300"/>
                <a:ext cx="285433" cy="285433"/>
              </a:xfrm>
              <a:prstGeom prst="rect">
                <a:avLst/>
              </a:prstGeom>
            </p:spPr>
          </p:pic>
          <p:sp>
            <p:nvSpPr>
              <p:cNvPr id="11" name="Values"/>
              <p:cNvSpPr/>
              <p:nvPr/>
            </p:nvSpPr>
            <p:spPr>
              <a:xfrm>
                <a:off x="2717800" y="927100"/>
                <a:ext cx="676656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Values</a:t>
                </a:r>
              </a:p>
            </p:txBody>
          </p:sp>
          <p:sp>
            <p:nvSpPr>
              <p:cNvPr id="12" name="CC"/>
              <p:cNvSpPr/>
              <p:nvPr/>
            </p:nvSpPr>
            <p:spPr>
              <a:xfrm>
                <a:off x="9575800" y="927100"/>
                <a:ext cx="164592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CC</a:t>
                </a:r>
              </a:p>
            </p:txBody>
          </p:sp>
          <p:sp>
            <p:nvSpPr>
              <p:cNvPr id="13" name="Dc"/>
              <p:cNvSpPr/>
              <p:nvPr/>
            </p:nvSpPr>
            <p:spPr>
              <a:xfrm>
                <a:off x="11214100" y="927100"/>
                <a:ext cx="164592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DC</a:t>
                </a:r>
              </a:p>
            </p:txBody>
          </p:sp>
          <p:sp>
            <p:nvSpPr>
              <p:cNvPr id="14" name="Jump"/>
              <p:cNvSpPr/>
              <p:nvPr/>
            </p:nvSpPr>
            <p:spPr>
              <a:xfrm>
                <a:off x="12852401" y="927100"/>
                <a:ext cx="164592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800" b="1" i="0">
                    <a:solidFill>
                      <a:srgbClr val="333333"/>
                    </a:solidFill>
                    <a:latin typeface="Verdana"/>
                  </a:rPr>
                  <a:t>Jump</a:t>
                </a:r>
              </a:p>
            </p:txBody>
          </p:sp>
          <p:graphicFrame>
            <p:nvGraphicFramePr>
              <p:cNvPr id="15" name="ValuesJumpsTable_"/>
              <p:cNvGraphicFramePr>
                <a:graphicFrameLocks noGrp="1"/>
              </p:cNvGraphicFramePr>
              <p:nvPr/>
            </p:nvGraphicFramePr>
            <p:xfrm>
              <a:off x="2844800" y="1473200"/>
              <a:ext cx="11657076" cy="3937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0716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accountability</a:t>
                          </a:r>
                        </a:p>
                      </a:txBody>
                      <a:tcPr marL="254000" marR="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100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192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92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continuous improvement</a:t>
                          </a:r>
                        </a:p>
                      </a:txBody>
                      <a:tcPr marL="254000" marR="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63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104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41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coaching/ mentoring</a:t>
                          </a:r>
                        </a:p>
                      </a:txBody>
                      <a:tcPr marL="254000" marR="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63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99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36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clarity</a:t>
                          </a:r>
                        </a:p>
                      </a:txBody>
                      <a:tcPr marL="254000" marR="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36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67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31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positive attitude</a:t>
                          </a:r>
                        </a:p>
                      </a:txBody>
                      <a:tcPr marL="254000" marR="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31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62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31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trust</a:t>
                          </a:r>
                        </a:p>
                      </a:txBody>
                      <a:tcPr marL="254000" marR="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24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55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31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professionalism</a:t>
                          </a:r>
                        </a:p>
                      </a:txBody>
                      <a:tcPr marL="254000" marR="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38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68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30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honesty</a:t>
                          </a:r>
                        </a:p>
                      </a:txBody>
                      <a:tcPr marL="254000" marR="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46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74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28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leading by example</a:t>
                          </a:r>
                        </a:p>
                      </a:txBody>
                      <a:tcPr marL="254000" marR="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20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48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28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information sharing</a:t>
                          </a:r>
                        </a:p>
                      </a:txBody>
                      <a:tcPr marL="254000" marR="0" marT="0" marB="0"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25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50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25</a:t>
                          </a:r>
                        </a:p>
                      </a:txBody>
                      <a:tcPr anchor="ctr">
                        <a:lnL w="12700">
                          <a:solidFill>
                            <a:srgbClr val="EEEEEE"/>
                          </a:solidFill>
                        </a:lnL>
                        <a:lnR w="12700">
                          <a:solidFill>
                            <a:srgbClr val="EEEEEE"/>
                          </a:solidFill>
                        </a:lnR>
                        <a:lnT w="12700">
                          <a:solidFill>
                            <a:srgbClr val="EEEEEE"/>
                          </a:solidFill>
                        </a:lnT>
                        <a:lnB w="12700">
                          <a:solidFill>
                            <a:srgbClr val="EEEEEE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  <p:graphicFrame>
            <p:nvGraphicFramePr>
              <p:cNvPr id="16" name="TableWithIcons"/>
              <p:cNvGraphicFramePr>
                <a:graphicFrameLocks noGrp="1"/>
              </p:cNvGraphicFramePr>
              <p:nvPr/>
            </p:nvGraphicFramePr>
            <p:xfrm>
              <a:off x="8928100" y="1473200"/>
              <a:ext cx="647700" cy="3937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37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2"/>
                          <a:stretch>
                            <a:fillRect l="27966" t="16750" r="27966" b="10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3"/>
                          <a:stretch>
                            <a:fillRect l="27966" t="16750" r="27966" b="10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3"/>
                          <a:stretch>
                            <a:fillRect l="27966" t="16750" r="27966" b="10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4"/>
                          <a:stretch>
                            <a:fillRect l="27966" t="16750" r="27966" b="10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4"/>
                          <a:stretch>
                            <a:fillRect l="27966" t="16750" r="27966" b="10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4"/>
                          <a:stretch>
                            <a:fillRect l="27966" t="16750" r="27966" b="10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4"/>
                          <a:stretch>
                            <a:fillRect l="27966" t="16750" r="27966" b="10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4"/>
                          <a:stretch>
                            <a:fillRect l="27966" t="16750" r="27966" b="10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4"/>
                          <a:stretch>
                            <a:fillRect l="27966" t="16750" r="27966" b="10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l"/>
                          <a:endParaRPr lang="en-us" sz="1000" b="0" i="0">
                            <a:solidFill>
                              <a:srgbClr val="333333"/>
                            </a:solidFill>
                            <a:latin typeface="Verdana"/>
                          </a:endParaRPr>
                        </a:p>
                      </a:txBody>
                      <a:tcPr anchor="ctr">
                        <a:lnL w="0">
                          <a:noFill/>
                        </a:lnL>
                        <a:lnR w="0">
                          <a:noFill/>
                        </a:lnR>
                        <a:lnT w="0">
                          <a:noFill/>
                        </a:lnT>
                        <a:lnB w="0">
                          <a:noFill/>
                        </a:lnB>
                        <a:blipFill>
                          <a:blip r:embed="rId4"/>
                          <a:stretch>
                            <a:fillRect l="27966" t="16750" r="27966" b="10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p:grp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0;p19">
            <a:extLst>
              <a:ext uri="{FF2B5EF4-FFF2-40B4-BE49-F238E27FC236}">
                <a16:creationId xmlns:a16="http://schemas.microsoft.com/office/drawing/2014/main" id="{09108043-5EC9-981D-02E5-3B2F78DEBC8F}"/>
              </a:ext>
            </a:extLst>
          </p:cNvPr>
          <p:cNvSpPr/>
          <p:nvPr/>
        </p:nvSpPr>
        <p:spPr>
          <a:xfrm>
            <a:off x="298370" y="2156749"/>
            <a:ext cx="15697200" cy="61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Communicate status back to </a:t>
            </a:r>
            <a:r>
              <a:rPr lang="en-US" sz="3200" i="1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team members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Departments will create a 3 x 3 to address three areas for improvement based on results</a:t>
            </a:r>
          </a:p>
          <a:p>
            <a:pPr marL="114152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Google Shape;230;p19">
            <a:extLst>
              <a:ext uri="{FF2B5EF4-FFF2-40B4-BE49-F238E27FC236}">
                <a16:creationId xmlns:a16="http://schemas.microsoft.com/office/drawing/2014/main" id="{015F8D22-0144-5E25-AE7B-56556AE5DC24}"/>
              </a:ext>
            </a:extLst>
          </p:cNvPr>
          <p:cNvSpPr/>
          <p:nvPr/>
        </p:nvSpPr>
        <p:spPr>
          <a:xfrm>
            <a:off x="263967" y="832000"/>
            <a:ext cx="15697200" cy="30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98B"/>
              </a:buClr>
              <a:buSzPts val="16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Next Steps</a:t>
            </a:r>
            <a:endParaRPr kumimoji="0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702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42DA4B-F9A3-9E64-88A1-470BA1CADE4A}"/>
              </a:ext>
            </a:extLst>
          </p:cNvPr>
          <p:cNvSpPr/>
          <p:nvPr/>
        </p:nvSpPr>
        <p:spPr>
          <a:xfrm>
            <a:off x="2660526" y="1060557"/>
            <a:ext cx="10934948" cy="7022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83371"/>
            <a:r>
              <a:rPr lang="en-US" sz="6212" dirty="0">
                <a:solidFill>
                  <a:prstClr val="white"/>
                </a:solidFill>
                <a:latin typeface="Calibri" panose="020F0502020204030204"/>
              </a:rPr>
              <a:t>CULTURE describes “the way things </a:t>
            </a:r>
            <a:r>
              <a:rPr lang="en-US" sz="6988" b="1" dirty="0">
                <a:solidFill>
                  <a:prstClr val="white"/>
                </a:solidFill>
                <a:latin typeface="Calibri" panose="020F0502020204030204"/>
              </a:rPr>
              <a:t>work</a:t>
            </a:r>
            <a:r>
              <a:rPr lang="en-US" sz="6212" dirty="0">
                <a:solidFill>
                  <a:prstClr val="white"/>
                </a:solidFill>
                <a:latin typeface="Calibri" panose="020F0502020204030204"/>
              </a:rPr>
              <a:t> around here”</a:t>
            </a:r>
          </a:p>
          <a:p>
            <a:pPr algn="ctr" defTabSz="1183371"/>
            <a:endParaRPr lang="en-US" sz="6212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1183371"/>
            <a:r>
              <a:rPr lang="en-US" sz="6212" dirty="0">
                <a:solidFill>
                  <a:prstClr val="white"/>
                </a:solidFill>
                <a:latin typeface="Calibri" panose="020F0502020204030204"/>
              </a:rPr>
              <a:t>ENGAGEMENT describes “how people </a:t>
            </a:r>
            <a:r>
              <a:rPr lang="en-US" sz="6988" b="1" dirty="0">
                <a:solidFill>
                  <a:prstClr val="white"/>
                </a:solidFill>
                <a:latin typeface="Calibri" panose="020F0502020204030204"/>
              </a:rPr>
              <a:t>feel</a:t>
            </a:r>
            <a:r>
              <a:rPr lang="en-US" sz="6212" dirty="0">
                <a:solidFill>
                  <a:prstClr val="white"/>
                </a:solidFill>
                <a:latin typeface="Calibri" panose="020F0502020204030204"/>
              </a:rPr>
              <a:t> about the way things work around here.”</a:t>
            </a:r>
          </a:p>
          <a:p>
            <a:pPr algn="ctr" defTabSz="1183371"/>
            <a:endParaRPr lang="en-US" sz="6212" i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533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D4BB6B-CFF3-1444-86AC-53C552672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2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0;p19">
            <a:extLst>
              <a:ext uri="{FF2B5EF4-FFF2-40B4-BE49-F238E27FC236}">
                <a16:creationId xmlns:a16="http://schemas.microsoft.com/office/drawing/2014/main" id="{09108043-5EC9-981D-02E5-3B2F78DEBC8F}"/>
              </a:ext>
            </a:extLst>
          </p:cNvPr>
          <p:cNvSpPr/>
          <p:nvPr/>
        </p:nvSpPr>
        <p:spPr>
          <a:xfrm>
            <a:off x="298370" y="2156749"/>
            <a:ext cx="15697200" cy="61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98B"/>
              </a:buClr>
              <a:buSzPts val="16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Personal Values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98B"/>
              </a:buClr>
              <a:buSzPts val="16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Please select ten of the following values/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behaviors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that most reflect who you are, not who you desire to become. 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98B"/>
              </a:buClr>
              <a:buSzPts val="16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Current Culture Values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98B"/>
              </a:buClr>
              <a:buSzPts val="16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Please select ten of the following values/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behaviors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that most reflect how this organization currently operates. 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600"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98B"/>
              </a:buClr>
              <a:buSzPts val="16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Desired Culture Values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98B"/>
              </a:buClr>
              <a:buSzPts val="16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Please select ten of the following values/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behaviors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that you would desire for this organization to achieve its highest potential (or performance).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98B"/>
              </a:buClr>
              <a:buSzPts val="1600"/>
              <a:buFontTx/>
              <a:buNone/>
              <a:tabLst/>
              <a:defRPr/>
            </a:pP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Includes Diversity, Equity and Inclusion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3" name="Google Shape;230;p19">
            <a:extLst>
              <a:ext uri="{FF2B5EF4-FFF2-40B4-BE49-F238E27FC236}">
                <a16:creationId xmlns:a16="http://schemas.microsoft.com/office/drawing/2014/main" id="{015F8D22-0144-5E25-AE7B-56556AE5DC24}"/>
              </a:ext>
            </a:extLst>
          </p:cNvPr>
          <p:cNvSpPr/>
          <p:nvPr/>
        </p:nvSpPr>
        <p:spPr>
          <a:xfrm>
            <a:off x="263967" y="832000"/>
            <a:ext cx="15697200" cy="30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98B"/>
              </a:buClr>
              <a:buSzPts val="16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Assessment Questions</a:t>
            </a:r>
            <a:endParaRPr kumimoji="0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579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0;p19">
            <a:extLst>
              <a:ext uri="{FF2B5EF4-FFF2-40B4-BE49-F238E27FC236}">
                <a16:creationId xmlns:a16="http://schemas.microsoft.com/office/drawing/2014/main" id="{015F8D22-0144-5E25-AE7B-56556AE5DC24}"/>
              </a:ext>
            </a:extLst>
          </p:cNvPr>
          <p:cNvSpPr/>
          <p:nvPr/>
        </p:nvSpPr>
        <p:spPr>
          <a:xfrm>
            <a:off x="127000" y="4191000"/>
            <a:ext cx="15697200" cy="30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98B"/>
              </a:buClr>
              <a:buSzPts val="1600"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Overall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 Organization Results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36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3100" y="470461"/>
            <a:ext cx="15087600" cy="7759139"/>
            <a:chOff x="38100" y="-164539"/>
            <a:chExt cx="15087600" cy="7759139"/>
          </a:xfrm>
        </p:grpSpPr>
        <p:grpSp>
          <p:nvGrpSpPr>
            <p:cNvPr id="3" name="CultureComparisonSummaryComponent"/>
            <p:cNvGrpSpPr/>
            <p:nvPr/>
          </p:nvGrpSpPr>
          <p:grpSpPr>
            <a:xfrm>
              <a:off x="38100" y="-164539"/>
              <a:ext cx="15087600" cy="7759139"/>
              <a:chOff x="38100" y="-164539"/>
              <a:chExt cx="15087600" cy="7759139"/>
            </a:xfrm>
          </p:grpSpPr>
          <p:sp>
            <p:nvSpPr>
              <p:cNvPr id="4" name="culture_comparison_summary_title"/>
              <p:cNvSpPr/>
              <p:nvPr/>
            </p:nvSpPr>
            <p:spPr>
              <a:xfrm>
                <a:off x="38100" y="-164539"/>
                <a:ext cx="10414000" cy="474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2700" rIns="0" bIns="0" rtlCol="0" anchor="ctr"/>
              <a:lstStyle/>
              <a:p>
                <a:r>
                  <a:rPr lang="en-us" sz="3000" b="0" i="0" dirty="0">
                    <a:solidFill>
                      <a:srgbClr val="333333"/>
                    </a:solidFill>
                    <a:latin typeface="Verdana"/>
                  </a:rPr>
                  <a:t>Cultural Comparison Summary</a:t>
                </a:r>
              </a:p>
            </p:txBody>
          </p:sp>
          <p:graphicFrame>
            <p:nvGraphicFramePr>
              <p:cNvPr id="6" name="New Table"/>
              <p:cNvGraphicFramePr>
                <a:graphicFrameLocks noGrp="1"/>
              </p:cNvGraphicFramePr>
              <p:nvPr/>
            </p:nvGraphicFramePr>
            <p:xfrm>
              <a:off x="38100" y="584200"/>
              <a:ext cx="15087600" cy="70104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514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865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2865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 anchor="ctr" anchorCtr="1">
                        <a:lnR w="38100">
                          <a:solidFill>
                            <a:srgbClr val="D5D5D5"/>
                          </a:solidFill>
                        </a:lnR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R w="38100">
                          <a:solidFill>
                            <a:srgbClr val="D5D5D5"/>
                          </a:solidFill>
                        </a:lnR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52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Culture Score</a:t>
                          </a:r>
                        </a:p>
                      </a:txBody>
                      <a:tcPr anchor="ctr" anchorCtr="1"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Personal/Current Culture Matches</a:t>
                          </a:r>
                        </a:p>
                      </a:txBody>
                      <a:tcPr anchor="ctr" anchorCtr="1"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Current/Desired Culture Matches</a:t>
                          </a:r>
                        </a:p>
                      </a:txBody>
                      <a:tcPr anchor="ctr" anchorCtr="1"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55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Cultural Entropy®</a:t>
                          </a:r>
                        </a:p>
                      </a:txBody>
                      <a:tcPr anchor="ctr" anchorCtr="1"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solidFill>
                            <a:srgbClr val="D5D5D5"/>
                          </a:solidFill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35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i="0">
                              <a:solidFill>
                                <a:srgbClr val="333333"/>
                              </a:solidFill>
                              <a:latin typeface="Verdana"/>
                            </a:rPr>
                            <a:t>Balance Index</a:t>
                          </a:r>
                        </a:p>
                      </a:txBody>
                      <a:tcPr marL="0" marR="0" marT="0" marB="127000" anchor="b" anchorCtr="1"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solidFill>
                            <a:srgbClr val="D5D5D5"/>
                          </a:solidFill>
                        </a:lnT>
                        <a:lnB w="12700">
                          <a:noFill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solidFill>
                            <a:srgbClr val="D5D5D5"/>
                          </a:solidFill>
                        </a:lnT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dirty="0"/>
                        </a:p>
                      </a:txBody>
                      <a:tcPr anchor="ctr" anchorCtr="1">
                        <a:lnL w="38100">
                          <a:solidFill>
                            <a:srgbClr val="D5D5D5"/>
                          </a:solidFill>
                        </a:lnL>
                        <a:lnT w="12700">
                          <a:solidFill>
                            <a:srgbClr val="D5D5D5"/>
                          </a:solidFill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06500">
                    <a:tc>
                      <a:txBody>
                        <a:bodyPr/>
                        <a:lstStyle/>
                        <a:p>
                          <a:pPr marL="127000"/>
                          <a:r>
                            <a:rPr sz="1100" dirty="0">
                              <a:solidFill>
                                <a:srgbClr val="F16623"/>
                              </a:solidFill>
                              <a:latin typeface="Verdana"/>
                            </a:rPr>
                            <a:t>■</a:t>
                          </a:r>
                          <a:r>
                            <a:rPr sz="1100" dirty="0">
                              <a:latin typeface="Verdana"/>
                            </a:rPr>
                            <a:t> Foundation</a:t>
                          </a:r>
                        </a:p>
                        <a:p>
                          <a:pPr marL="127000"/>
                          <a:r>
                            <a:rPr sz="1100" dirty="0">
                              <a:solidFill>
                                <a:srgbClr val="8DB82B"/>
                              </a:solidFill>
                              <a:latin typeface="Verdana"/>
                            </a:rPr>
                            <a:t>■</a:t>
                          </a:r>
                          <a:r>
                            <a:rPr sz="1100" dirty="0">
                              <a:latin typeface="Verdana"/>
                            </a:rPr>
                            <a:t> Evolution</a:t>
                          </a:r>
                        </a:p>
                        <a:p>
                          <a:pPr marL="127000"/>
                          <a:r>
                            <a:rPr sz="1100" dirty="0">
                              <a:solidFill>
                                <a:srgbClr val="2374B4"/>
                              </a:solidFill>
                              <a:latin typeface="Verdana"/>
                            </a:rPr>
                            <a:t>■</a:t>
                          </a:r>
                          <a:r>
                            <a:rPr sz="1100" dirty="0">
                              <a:latin typeface="Verdana"/>
                            </a:rPr>
                            <a:t> Impact</a:t>
                          </a:r>
                        </a:p>
                      </a:txBody>
                      <a:tcPr anchorCtr="1">
                        <a:lnR w="38100">
                          <a:solidFill>
                            <a:srgbClr val="D5D5D5"/>
                          </a:solidFill>
                        </a:lnR>
                        <a:lnT w="12700">
                          <a:noFill/>
                        </a:lnT>
                        <a:lnB w="12700">
                          <a:noFill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>
                        <a:lnL w="38100">
                          <a:solidFill>
                            <a:srgbClr val="D5D5D5"/>
                          </a:solidFill>
                        </a:ln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  <p:sp>
            <p:nvSpPr>
              <p:cNvPr id="7" name="Rectangle 6"/>
              <p:cNvSpPr/>
              <p:nvPr/>
            </p:nvSpPr>
            <p:spPr>
              <a:xfrm>
                <a:off x="2552700" y="584200"/>
                <a:ext cx="6286500" cy="838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800" tIns="0" rIns="50800" bIns="152400" rtlCol="0" anchor="b"/>
              <a:lstStyle/>
              <a:p>
                <a:pPr algn="ctr"/>
                <a:r>
                  <a:rPr lang="en-us" sz="1200" b="1" i="0" dirty="0">
                    <a:solidFill>
                      <a:schemeClr val="tx1"/>
                    </a:solidFill>
                    <a:latin typeface="Verdana"/>
                  </a:rPr>
                  <a:t>McGregor 2022</a:t>
                </a:r>
              </a:p>
              <a:p>
                <a:pPr algn="ctr"/>
                <a:r>
                  <a:rPr lang="en-us" sz="1000" b="0" i="0" dirty="0">
                    <a:solidFill>
                      <a:schemeClr val="tx1"/>
                    </a:solidFill>
                    <a:latin typeface="Verdana"/>
                  </a:rPr>
                  <a:t>349</a:t>
                </a:r>
                <a:r>
                  <a:rPr lang="en-us" sz="1200" b="1" i="0" dirty="0">
                    <a:solidFill>
                      <a:schemeClr val="tx1"/>
                    </a:solidFill>
                    <a:latin typeface="Verdana"/>
                  </a:rPr>
                  <a:t> </a:t>
                </a:r>
                <a:r>
                  <a:rPr lang="en-us" sz="1000" b="0" i="0" dirty="0">
                    <a:solidFill>
                      <a:schemeClr val="tx1"/>
                    </a:solidFill>
                    <a:latin typeface="Verdana"/>
                  </a:rPr>
                  <a:t>Participants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839200" y="584200"/>
                <a:ext cx="6286500" cy="838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800" tIns="0" rIns="50800" bIns="152400" rtlCol="0" anchor="b"/>
              <a:lstStyle/>
              <a:p>
                <a:pPr algn="ctr"/>
                <a:r>
                  <a:rPr lang="en-us" sz="1200" b="1" i="0" dirty="0">
                    <a:solidFill>
                      <a:schemeClr val="tx1"/>
                    </a:solidFill>
                    <a:latin typeface="Verdana"/>
                  </a:rPr>
                  <a:t>McGregor 2023</a:t>
                </a:r>
              </a:p>
              <a:p>
                <a:pPr algn="ctr"/>
                <a:r>
                  <a:rPr lang="en-us" sz="1000" b="0" i="0" dirty="0">
                    <a:solidFill>
                      <a:schemeClr val="tx1"/>
                    </a:solidFill>
                    <a:latin typeface="Verdana"/>
                  </a:rPr>
                  <a:t>371</a:t>
                </a:r>
                <a:r>
                  <a:rPr lang="en-us" sz="1200" b="1" i="0" dirty="0">
                    <a:solidFill>
                      <a:schemeClr val="tx1"/>
                    </a:solidFill>
                    <a:latin typeface="Verdana"/>
                  </a:rPr>
                  <a:t> </a:t>
                </a:r>
                <a:r>
                  <a:rPr lang="en-us" sz="1000" b="0" i="0" dirty="0">
                    <a:solidFill>
                      <a:schemeClr val="tx1"/>
                    </a:solidFill>
                    <a:latin typeface="Verdana"/>
                  </a:rPr>
                  <a:t>Participants</a:t>
                </a:r>
              </a:p>
            </p:txBody>
          </p:sp>
          <p:grpSp>
            <p:nvGrpSpPr>
              <p:cNvPr id="9" name="CultureScoreComponent"/>
              <p:cNvGrpSpPr/>
              <p:nvPr/>
            </p:nvGrpSpPr>
            <p:grpSpPr>
              <a:xfrm>
                <a:off x="4940300" y="1739900"/>
                <a:ext cx="1491869" cy="1164844"/>
                <a:chOff x="4940300" y="1739900"/>
                <a:chExt cx="1491869" cy="1164844"/>
              </a:xfrm>
            </p:grpSpPr>
            <p:pic>
              <p:nvPicPr>
                <p:cNvPr id="10" name="round_diagram.png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940300" y="1739900"/>
                  <a:ext cx="1491869" cy="1164844"/>
                </a:xfrm>
                <a:prstGeom prst="rect">
                  <a:avLst/>
                </a:prstGeom>
              </p:spPr>
            </p:pic>
            <p:grpSp>
              <p:nvGrpSpPr>
                <p:cNvPr id="11" name="rotated_group"/>
                <p:cNvGrpSpPr/>
                <p:nvPr/>
              </p:nvGrpSpPr>
              <p:grpSpPr>
                <a:xfrm rot="810000">
                  <a:off x="5270500" y="2044700"/>
                  <a:ext cx="844550" cy="844550"/>
                  <a:chOff x="5270500" y="2044700"/>
                  <a:chExt cx="844550" cy="844550"/>
                </a:xfrm>
              </p:grpSpPr>
              <p:pic>
                <p:nvPicPr>
                  <p:cNvPr id="12" name="Picture 11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270500" y="2044700"/>
                    <a:ext cx="844550" cy="844550"/>
                  </a:xfrm>
                  <a:prstGeom prst="ellipse">
                    <a:avLst/>
                  </a:prstGeom>
                </p:spPr>
              </p:pic>
              <p:sp>
                <p:nvSpPr>
                  <p:cNvPr id="13" name="rotated_line"/>
                  <p:cNvSpPr/>
                  <p:nvPr/>
                </p:nvSpPr>
                <p:spPr>
                  <a:xfrm flipH="1">
                    <a:off x="5689600" y="2095500"/>
                    <a:ext cx="0" cy="206121"/>
                  </a:xfrm>
                  <a:prstGeom prst="rect">
                    <a:avLst/>
                  </a:prstGeom>
                  <a:solidFill>
                    <a:srgbClr val="F9C213"/>
                  </a:solidFill>
                  <a:ln w="25400">
                    <a:solidFill>
                      <a:srgbClr val="F9C21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" name="rotated_triangle"/>
                  <p:cNvSpPr/>
                  <p:nvPr/>
                </p:nvSpPr>
                <p:spPr>
                  <a:xfrm>
                    <a:off x="5638800" y="2044700"/>
                    <a:ext cx="100584" cy="54864"/>
                  </a:xfrm>
                  <a:prstGeom prst="triangle">
                    <a:avLst/>
                  </a:prstGeom>
                  <a:solidFill>
                    <a:srgbClr val="F9C213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5" name="rotated_round"/>
                  <p:cNvSpPr/>
                  <p:nvPr/>
                </p:nvSpPr>
                <p:spPr>
                  <a:xfrm rot="20790000">
                    <a:off x="5523063" y="2300524"/>
                    <a:ext cx="322580" cy="3225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9C21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 rot="20790000">
                    <a:off x="5523063" y="2300524"/>
                    <a:ext cx="322580" cy="3225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i="0" dirty="0">
                        <a:solidFill>
                          <a:srgbClr val="F9C213"/>
                        </a:solidFill>
                        <a:latin typeface="Verdana"/>
                      </a:rPr>
                      <a:t>56</a:t>
                    </a:r>
                  </a:p>
                </p:txBody>
              </p:sp>
            </p:grpSp>
          </p:grpSp>
          <p:grpSp>
            <p:nvGrpSpPr>
              <p:cNvPr id="17" name="CultureMatchesComponent"/>
              <p:cNvGrpSpPr/>
              <p:nvPr/>
            </p:nvGrpSpPr>
            <p:grpSpPr>
              <a:xfrm>
                <a:off x="5435600" y="3276600"/>
                <a:ext cx="513715" cy="513715"/>
                <a:chOff x="5435600" y="3276600"/>
                <a:chExt cx="513715" cy="513715"/>
              </a:xfrm>
            </p:grpSpPr>
            <p:sp>
              <p:nvSpPr>
                <p:cNvPr id="18" name="ScoreObject_Circle"/>
                <p:cNvSpPr/>
                <p:nvPr/>
              </p:nvSpPr>
              <p:spPr>
                <a:xfrm>
                  <a:off x="5435600" y="3276600"/>
                  <a:ext cx="513715" cy="513715"/>
                </a:xfrm>
                <a:prstGeom prst="ellipse">
                  <a:avLst/>
                </a:prstGeom>
                <a:noFill/>
                <a:ln w="19050">
                  <a:solidFill>
                    <a:srgbClr val="8DB8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ScoreObject_ScoreValue"/>
                <p:cNvSpPr/>
                <p:nvPr/>
              </p:nvSpPr>
              <p:spPr>
                <a:xfrm>
                  <a:off x="5435600" y="3276600"/>
                  <a:ext cx="513715" cy="5137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200" b="1" i="0" dirty="0">
                      <a:solidFill>
                        <a:srgbClr val="8DB82B"/>
                      </a:solidFill>
                      <a:latin typeface="Verdana"/>
                    </a:rPr>
                    <a:t>3</a:t>
                  </a:r>
                </a:p>
              </p:txBody>
            </p:sp>
          </p:grpSp>
          <p:grpSp>
            <p:nvGrpSpPr>
              <p:cNvPr id="20" name="CultureMatchesComponent"/>
              <p:cNvGrpSpPr/>
              <p:nvPr/>
            </p:nvGrpSpPr>
            <p:grpSpPr>
              <a:xfrm>
                <a:off x="5435600" y="3987800"/>
                <a:ext cx="513715" cy="513715"/>
                <a:chOff x="5435600" y="3987800"/>
                <a:chExt cx="513715" cy="513715"/>
              </a:xfrm>
            </p:grpSpPr>
            <p:sp>
              <p:nvSpPr>
                <p:cNvPr id="21" name="ScoreObject_Circle"/>
                <p:cNvSpPr/>
                <p:nvPr/>
              </p:nvSpPr>
              <p:spPr>
                <a:xfrm>
                  <a:off x="5435600" y="3987800"/>
                  <a:ext cx="513715" cy="513715"/>
                </a:xfrm>
                <a:prstGeom prst="ellipse">
                  <a:avLst/>
                </a:prstGeom>
                <a:noFill/>
                <a:ln w="19050">
                  <a:solidFill>
                    <a:srgbClr val="8DB8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ScoreObject_ScoreValue"/>
                <p:cNvSpPr/>
                <p:nvPr/>
              </p:nvSpPr>
              <p:spPr>
                <a:xfrm>
                  <a:off x="5435600" y="3987800"/>
                  <a:ext cx="513715" cy="5137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200" b="1" i="0">
                      <a:solidFill>
                        <a:srgbClr val="8DB82B"/>
                      </a:solidFill>
                      <a:latin typeface="Verdana"/>
                    </a:rPr>
                    <a:t>5</a:t>
                  </a:r>
                </a:p>
              </p:txBody>
            </p:sp>
          </p:grpSp>
          <p:grpSp>
            <p:nvGrpSpPr>
              <p:cNvPr id="23" name="CulturalEntropyComponentElement"/>
              <p:cNvGrpSpPr/>
              <p:nvPr/>
            </p:nvGrpSpPr>
            <p:grpSpPr>
              <a:xfrm>
                <a:off x="4521200" y="4914900"/>
                <a:ext cx="2327783" cy="610743"/>
                <a:chOff x="4521200" y="4914900"/>
                <a:chExt cx="2327783" cy="610743"/>
              </a:xfrm>
            </p:grpSpPr>
            <p:pic>
              <p:nvPicPr>
                <p:cNvPr id="24" name="RectanglesScore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21200" y="5054600"/>
                  <a:ext cx="2327783" cy="202692"/>
                </a:xfrm>
                <a:prstGeom prst="rect">
                  <a:avLst/>
                </a:prstGeom>
              </p:spPr>
            </p:pic>
            <p:sp>
              <p:nvSpPr>
                <p:cNvPr id="25" name="TrianglePointer"/>
                <p:cNvSpPr/>
                <p:nvPr/>
              </p:nvSpPr>
              <p:spPr>
                <a:xfrm rot="10800000">
                  <a:off x="5626100" y="4914900"/>
                  <a:ext cx="138811" cy="100584"/>
                </a:xfrm>
                <a:prstGeom prst="triangle">
                  <a:avLst/>
                </a:prstGeom>
                <a:solidFill>
                  <a:srgbClr val="F16623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_ScoreValue"/>
                <p:cNvSpPr/>
                <p:nvPr/>
              </p:nvSpPr>
              <p:spPr>
                <a:xfrm>
                  <a:off x="5410200" y="5334000"/>
                  <a:ext cx="580009" cy="1916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i="0">
                      <a:solidFill>
                        <a:srgbClr val="F16623"/>
                      </a:solidFill>
                      <a:latin typeface="Verdana"/>
                    </a:rPr>
                    <a:t>20%</a:t>
                  </a:r>
                </a:p>
              </p:txBody>
            </p:sp>
          </p:grpSp>
          <p:grpSp>
            <p:nvGrpSpPr>
              <p:cNvPr id="27" name="BalanceIndexPieChartComponentElement"/>
              <p:cNvGrpSpPr/>
              <p:nvPr/>
            </p:nvGrpSpPr>
            <p:grpSpPr>
              <a:xfrm>
                <a:off x="2552700" y="5892800"/>
                <a:ext cx="6286500" cy="1422400"/>
                <a:chOff x="2552700" y="5892800"/>
                <a:chExt cx="6286500" cy="1422400"/>
              </a:xfrm>
            </p:grpSpPr>
            <p:graphicFrame>
              <p:nvGraphicFramePr>
                <p:cNvPr id="28" name="Balance Index Pie Chart title"/>
                <p:cNvGraphicFramePr/>
                <p:nvPr/>
              </p:nvGraphicFramePr>
              <p:xfrm>
                <a:off x="2552700" y="5892800"/>
                <a:ext cx="6286500" cy="14224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p:grpSp>
          <p:grpSp>
            <p:nvGrpSpPr>
              <p:cNvPr id="29" name="CultureScoreComponent"/>
              <p:cNvGrpSpPr/>
              <p:nvPr/>
            </p:nvGrpSpPr>
            <p:grpSpPr>
              <a:xfrm>
                <a:off x="11226800" y="1739900"/>
                <a:ext cx="1491869" cy="1164844"/>
                <a:chOff x="11226800" y="1739900"/>
                <a:chExt cx="1491869" cy="1164844"/>
              </a:xfrm>
            </p:grpSpPr>
            <p:pic>
              <p:nvPicPr>
                <p:cNvPr id="30" name="round_diagram.png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226800" y="1739900"/>
                  <a:ext cx="1491869" cy="1164844"/>
                </a:xfrm>
                <a:prstGeom prst="rect">
                  <a:avLst/>
                </a:prstGeom>
              </p:spPr>
            </p:pic>
            <p:grpSp>
              <p:nvGrpSpPr>
                <p:cNvPr id="31" name="rotated_group"/>
                <p:cNvGrpSpPr/>
                <p:nvPr/>
              </p:nvGrpSpPr>
              <p:grpSpPr>
                <a:xfrm rot="2835000">
                  <a:off x="11557000" y="2044700"/>
                  <a:ext cx="844550" cy="844550"/>
                  <a:chOff x="11557000" y="2044700"/>
                  <a:chExt cx="844550" cy="844550"/>
                </a:xfrm>
              </p:grpSpPr>
              <p:pic>
                <p:nvPicPr>
                  <p:cNvPr id="32" name="Picture 31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1557000" y="2044700"/>
                    <a:ext cx="844550" cy="844550"/>
                  </a:xfrm>
                  <a:prstGeom prst="ellipse">
                    <a:avLst/>
                  </a:prstGeom>
                </p:spPr>
              </p:pic>
              <p:sp>
                <p:nvSpPr>
                  <p:cNvPr id="33" name="rotated_line"/>
                  <p:cNvSpPr/>
                  <p:nvPr/>
                </p:nvSpPr>
                <p:spPr>
                  <a:xfrm flipH="1">
                    <a:off x="11976100" y="2095500"/>
                    <a:ext cx="0" cy="206121"/>
                  </a:xfrm>
                  <a:prstGeom prst="rect">
                    <a:avLst/>
                  </a:prstGeom>
                  <a:solidFill>
                    <a:srgbClr val="8DB82B"/>
                  </a:solidFill>
                  <a:ln w="25400">
                    <a:solidFill>
                      <a:srgbClr val="8DB82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4" name="rotated_triangle"/>
                  <p:cNvSpPr/>
                  <p:nvPr/>
                </p:nvSpPr>
                <p:spPr>
                  <a:xfrm>
                    <a:off x="11925300" y="2044700"/>
                    <a:ext cx="100584" cy="54864"/>
                  </a:xfrm>
                  <a:prstGeom prst="triangle">
                    <a:avLst/>
                  </a:prstGeom>
                  <a:solidFill>
                    <a:srgbClr val="8DB82B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" name="rotated_round"/>
                  <p:cNvSpPr/>
                  <p:nvPr/>
                </p:nvSpPr>
                <p:spPr>
                  <a:xfrm rot="18765000">
                    <a:off x="11808114" y="2306073"/>
                    <a:ext cx="322580" cy="3225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8DB82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 rot="18765000">
                    <a:off x="11808114" y="2306073"/>
                    <a:ext cx="322580" cy="3225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b="1" i="0">
                        <a:solidFill>
                          <a:srgbClr val="8DB82B"/>
                        </a:solidFill>
                        <a:latin typeface="Verdana"/>
                      </a:rPr>
                      <a:t>71</a:t>
                    </a:r>
                  </a:p>
                </p:txBody>
              </p:sp>
            </p:grpSp>
          </p:grpSp>
          <p:grpSp>
            <p:nvGrpSpPr>
              <p:cNvPr id="37" name="CultureMatchesComponent"/>
              <p:cNvGrpSpPr/>
              <p:nvPr/>
            </p:nvGrpSpPr>
            <p:grpSpPr>
              <a:xfrm>
                <a:off x="11722100" y="3276600"/>
                <a:ext cx="513715" cy="513715"/>
                <a:chOff x="11722100" y="3276600"/>
                <a:chExt cx="513715" cy="513715"/>
              </a:xfrm>
            </p:grpSpPr>
            <p:sp>
              <p:nvSpPr>
                <p:cNvPr id="38" name="ScoreObject_Circle"/>
                <p:cNvSpPr/>
                <p:nvPr/>
              </p:nvSpPr>
              <p:spPr>
                <a:xfrm>
                  <a:off x="11722100" y="3276600"/>
                  <a:ext cx="513715" cy="513715"/>
                </a:xfrm>
                <a:prstGeom prst="ellipse">
                  <a:avLst/>
                </a:prstGeom>
                <a:noFill/>
                <a:ln w="19050">
                  <a:solidFill>
                    <a:srgbClr val="23B5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ScoreObject_ScoreValue"/>
                <p:cNvSpPr/>
                <p:nvPr/>
              </p:nvSpPr>
              <p:spPr>
                <a:xfrm>
                  <a:off x="11722100" y="3276600"/>
                  <a:ext cx="513715" cy="5137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200" b="1" i="0" dirty="0">
                      <a:solidFill>
                        <a:srgbClr val="23B5B3"/>
                      </a:solidFill>
                      <a:latin typeface="Verdana"/>
                    </a:rPr>
                    <a:t>5</a:t>
                  </a:r>
                </a:p>
              </p:txBody>
            </p:sp>
          </p:grpSp>
          <p:grpSp>
            <p:nvGrpSpPr>
              <p:cNvPr id="40" name="CultureMatchesComponent"/>
              <p:cNvGrpSpPr/>
              <p:nvPr/>
            </p:nvGrpSpPr>
            <p:grpSpPr>
              <a:xfrm>
                <a:off x="11722100" y="3987800"/>
                <a:ext cx="513715" cy="513715"/>
                <a:chOff x="11722100" y="3987800"/>
                <a:chExt cx="513715" cy="513715"/>
              </a:xfrm>
            </p:grpSpPr>
            <p:sp>
              <p:nvSpPr>
                <p:cNvPr id="41" name="ScoreObject_Circle"/>
                <p:cNvSpPr/>
                <p:nvPr/>
              </p:nvSpPr>
              <p:spPr>
                <a:xfrm>
                  <a:off x="11722100" y="3987800"/>
                  <a:ext cx="513715" cy="513715"/>
                </a:xfrm>
                <a:prstGeom prst="ellipse">
                  <a:avLst/>
                </a:prstGeom>
                <a:noFill/>
                <a:ln w="19050">
                  <a:solidFill>
                    <a:srgbClr val="8DB8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ScoreObject_ScoreValue"/>
                <p:cNvSpPr/>
                <p:nvPr/>
              </p:nvSpPr>
              <p:spPr>
                <a:xfrm>
                  <a:off x="11722100" y="3987800"/>
                  <a:ext cx="513715" cy="5137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200" b="1" i="0">
                      <a:solidFill>
                        <a:srgbClr val="8DB82B"/>
                      </a:solidFill>
                      <a:latin typeface="Verdana"/>
                    </a:rPr>
                    <a:t>6</a:t>
                  </a:r>
                </a:p>
              </p:txBody>
            </p:sp>
          </p:grpSp>
          <p:grpSp>
            <p:nvGrpSpPr>
              <p:cNvPr id="43" name="CulturalEntropyComponentElement"/>
              <p:cNvGrpSpPr/>
              <p:nvPr/>
            </p:nvGrpSpPr>
            <p:grpSpPr>
              <a:xfrm>
                <a:off x="10807700" y="4914900"/>
                <a:ext cx="2327783" cy="610743"/>
                <a:chOff x="10807700" y="4914900"/>
                <a:chExt cx="2327783" cy="610743"/>
              </a:xfrm>
            </p:grpSpPr>
            <p:pic>
              <p:nvPicPr>
                <p:cNvPr id="44" name="RectanglesScore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807700" y="5054600"/>
                  <a:ext cx="2327783" cy="202692"/>
                </a:xfrm>
                <a:prstGeom prst="rect">
                  <a:avLst/>
                </a:prstGeom>
              </p:spPr>
            </p:pic>
            <p:sp>
              <p:nvSpPr>
                <p:cNvPr id="45" name="TrianglePointer"/>
                <p:cNvSpPr/>
                <p:nvPr/>
              </p:nvSpPr>
              <p:spPr>
                <a:xfrm rot="10800000">
                  <a:off x="11950700" y="4914900"/>
                  <a:ext cx="138811" cy="100584"/>
                </a:xfrm>
                <a:prstGeom prst="triangle">
                  <a:avLst/>
                </a:prstGeom>
                <a:solidFill>
                  <a:srgbClr val="F9C213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_ScoreValue"/>
                <p:cNvSpPr/>
                <p:nvPr/>
              </p:nvSpPr>
              <p:spPr>
                <a:xfrm>
                  <a:off x="11734800" y="5334000"/>
                  <a:ext cx="580009" cy="1916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i="0">
                      <a:solidFill>
                        <a:srgbClr val="F9C213"/>
                      </a:solidFill>
                      <a:latin typeface="Verdana"/>
                    </a:rPr>
                    <a:t>19%</a:t>
                  </a:r>
                </a:p>
              </p:txBody>
            </p:sp>
          </p:grpSp>
          <p:grpSp>
            <p:nvGrpSpPr>
              <p:cNvPr id="47" name="BalanceIndexPieChartComponentElement"/>
              <p:cNvGrpSpPr/>
              <p:nvPr/>
            </p:nvGrpSpPr>
            <p:grpSpPr>
              <a:xfrm>
                <a:off x="8839200" y="5892800"/>
                <a:ext cx="6286500" cy="1422400"/>
                <a:chOff x="8839200" y="5892800"/>
                <a:chExt cx="6286500" cy="1422400"/>
              </a:xfrm>
            </p:grpSpPr>
            <p:graphicFrame>
              <p:nvGraphicFramePr>
                <p:cNvPr id="48" name="Balance Index Pie Chart title"/>
                <p:cNvGraphicFramePr/>
                <p:nvPr/>
              </p:nvGraphicFramePr>
              <p:xfrm>
                <a:off x="8839200" y="5892800"/>
                <a:ext cx="6286500" cy="14224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p:grp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DF107E-2871-AC8D-F285-8D54EBE06452}"/>
              </a:ext>
            </a:extLst>
          </p:cNvPr>
          <p:cNvGrpSpPr/>
          <p:nvPr/>
        </p:nvGrpSpPr>
        <p:grpSpPr>
          <a:xfrm>
            <a:off x="6713789" y="76200"/>
            <a:ext cx="9516811" cy="507428"/>
            <a:chOff x="118191" y="6229170"/>
            <a:chExt cx="9025809" cy="48124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C2819A-F7B4-43C1-2FE6-716153EEF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1" y="6229170"/>
              <a:ext cx="1009291" cy="481248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2F0D15-8A69-7C13-D55E-9933125E51B6}"/>
                </a:ext>
              </a:extLst>
            </p:cNvPr>
            <p:cNvSpPr/>
            <p:nvPr/>
          </p:nvSpPr>
          <p:spPr>
            <a:xfrm>
              <a:off x="1146532" y="6419851"/>
              <a:ext cx="7997468" cy="180975"/>
            </a:xfrm>
            <a:prstGeom prst="rect">
              <a:avLst/>
            </a:prstGeom>
            <a:gradFill>
              <a:gsLst>
                <a:gs pos="100000">
                  <a:srgbClr val="00BBD5"/>
                </a:gs>
                <a:gs pos="0">
                  <a:srgbClr val="09426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/>
                <a:t>  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4C0D155-8ADE-5CAA-674F-398FF850B05C}"/>
                </a:ext>
              </a:extLst>
            </p:cNvPr>
            <p:cNvSpPr/>
            <p:nvPr/>
          </p:nvSpPr>
          <p:spPr>
            <a:xfrm>
              <a:off x="1146531" y="6631781"/>
              <a:ext cx="3628667" cy="50008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DBD7BE9-3927-86C0-A7DE-603B2C66B2FA}"/>
                </a:ext>
              </a:extLst>
            </p:cNvPr>
            <p:cNvSpPr/>
            <p:nvPr/>
          </p:nvSpPr>
          <p:spPr>
            <a:xfrm>
              <a:off x="4794246" y="6631781"/>
              <a:ext cx="4349753" cy="45719"/>
            </a:xfrm>
            <a:prstGeom prst="rect">
              <a:avLst/>
            </a:prstGeom>
            <a:solidFill>
              <a:srgbClr val="B6E1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24485B5-E211-8786-0530-C9D4F08EAFEF}"/>
                </a:ext>
              </a:extLst>
            </p:cNvPr>
            <p:cNvSpPr txBox="1"/>
            <p:nvPr/>
          </p:nvSpPr>
          <p:spPr>
            <a:xfrm>
              <a:off x="4074333" y="6402555"/>
              <a:ext cx="499910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sz="900" b="1" i="0" u="none" strike="noStrike" kern="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CULTURE VALUES ASSESSMENT RESULTS</a:t>
              </a:r>
              <a:endParaRPr lang="en-PH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Right Header">
            <a:extLst>
              <a:ext uri="{FF2B5EF4-FFF2-40B4-BE49-F238E27FC236}">
                <a16:creationId xmlns:a16="http://schemas.microsoft.com/office/drawing/2014/main" id="{437B9E16-297B-7156-1F2F-9E157C331BAF}"/>
              </a:ext>
            </a:extLst>
          </p:cNvPr>
          <p:cNvSpPr/>
          <p:nvPr/>
        </p:nvSpPr>
        <p:spPr>
          <a:xfrm>
            <a:off x="8293100" y="744728"/>
            <a:ext cx="7315200" cy="47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en-us" sz="1600" b="1" i="0" dirty="0">
                <a:solidFill>
                  <a:srgbClr val="333333"/>
                </a:solidFill>
                <a:latin typeface="Verdana"/>
              </a:rPr>
              <a:t>McGregor 2022 vs. McGregor 2023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300" y="495300"/>
            <a:ext cx="14986000" cy="7590158"/>
            <a:chOff x="-12700" y="-139700"/>
            <a:chExt cx="14986000" cy="7590158"/>
          </a:xfrm>
        </p:grpSpPr>
        <p:grpSp>
          <p:nvGrpSpPr>
            <p:cNvPr id="3" name="SummaryOfResults"/>
            <p:cNvGrpSpPr/>
            <p:nvPr/>
          </p:nvGrpSpPr>
          <p:grpSpPr>
            <a:xfrm>
              <a:off x="-12700" y="-139700"/>
              <a:ext cx="14986000" cy="7590158"/>
              <a:chOff x="-12700" y="-139700"/>
              <a:chExt cx="14986000" cy="7590158"/>
            </a:xfrm>
          </p:grpSpPr>
          <p:sp>
            <p:nvSpPr>
              <p:cNvPr id="4" name="Summary of Results title"/>
              <p:cNvSpPr/>
              <p:nvPr/>
            </p:nvSpPr>
            <p:spPr>
              <a:xfrm>
                <a:off x="-12700" y="-139700"/>
                <a:ext cx="9829800" cy="474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2700" rIns="0" bIns="0" rtlCol="0" anchor="ctr"/>
              <a:lstStyle/>
              <a:p>
                <a:r>
                  <a:rPr lang="en-us" sz="3000" b="0" i="0">
                    <a:solidFill>
                      <a:srgbClr val="333333"/>
                    </a:solidFill>
                    <a:latin typeface="Verdana"/>
                  </a:rPr>
                  <a:t>Summary of Results</a:t>
                </a:r>
              </a:p>
            </p:txBody>
          </p:sp>
          <p:sp>
            <p:nvSpPr>
              <p:cNvPr id="5" name="Right Header"/>
              <p:cNvSpPr/>
              <p:nvPr/>
            </p:nvSpPr>
            <p:spPr>
              <a:xfrm>
                <a:off x="7658100" y="109728"/>
                <a:ext cx="7315200" cy="474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r">
                  <a:lnSpc>
                    <a:spcPct val="100000"/>
                  </a:lnSpc>
                  <a:spcBef>
                    <a:spcPts val="259"/>
                  </a:spcBef>
                </a:pPr>
                <a:r>
                  <a:rPr lang="en-us" sz="1600" b="1" i="0" dirty="0">
                    <a:solidFill>
                      <a:srgbClr val="333333"/>
                    </a:solidFill>
                    <a:latin typeface="Verdana"/>
                  </a:rPr>
                  <a:t>McGregor 2023</a:t>
                </a:r>
              </a:p>
              <a:p>
                <a:pPr algn="r">
                  <a:lnSpc>
                    <a:spcPct val="100000"/>
                  </a:lnSpc>
                  <a:spcBef>
                    <a:spcPts val="259"/>
                  </a:spcBef>
                </a:pPr>
                <a:r>
                  <a:rPr lang="en-us" sz="1400" b="0" i="0" dirty="0">
                    <a:solidFill>
                      <a:srgbClr val="333333"/>
                    </a:solidFill>
                    <a:latin typeface="Verdana"/>
                  </a:rPr>
                  <a:t>371 participants</a:t>
                </a:r>
              </a:p>
            </p:txBody>
          </p:sp>
          <p:grpSp>
            <p:nvGrpSpPr>
              <p:cNvPr id="6" name="AlignmentComponent"/>
              <p:cNvGrpSpPr/>
              <p:nvPr/>
            </p:nvGrpSpPr>
            <p:grpSpPr>
              <a:xfrm>
                <a:off x="0" y="977900"/>
                <a:ext cx="4064000" cy="3014980"/>
                <a:chOff x="-635000" y="-635000"/>
                <a:chExt cx="4039108" cy="3014980"/>
              </a:xfrm>
            </p:grpSpPr>
            <p:sp>
              <p:nvSpPr>
                <p:cNvPr id="7" name="New shape"/>
                <p:cNvSpPr/>
                <p:nvPr/>
              </p:nvSpPr>
              <p:spPr>
                <a:xfrm>
                  <a:off x="-635000" y="-635000"/>
                  <a:ext cx="4011041" cy="3014980"/>
                </a:xfrm>
                <a:prstGeom prst="roundRect">
                  <a:avLst>
                    <a:gd name="adj" fmla="val 3000"/>
                  </a:avLst>
                </a:prstGeom>
                <a:noFill/>
                <a:ln w="12700">
                  <a:solidFill>
                    <a:srgbClr val="D5D5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" name="AlignmentTitle"/>
                <p:cNvSpPr/>
                <p:nvPr/>
              </p:nvSpPr>
              <p:spPr>
                <a:xfrm>
                  <a:off x="-520700" y="-533400"/>
                  <a:ext cx="3657600" cy="3840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800" b="1" i="0">
                      <a:solidFill>
                        <a:srgbClr val="333333"/>
                      </a:solidFill>
                      <a:latin typeface="Verdana"/>
                    </a:rPr>
                    <a:t>Alignment</a:t>
                  </a:r>
                </a:p>
              </p:txBody>
            </p:sp>
            <p:sp>
              <p:nvSpPr>
                <p:cNvPr id="9" name="LineAfterTitle"/>
                <p:cNvSpPr/>
                <p:nvPr/>
              </p:nvSpPr>
              <p:spPr>
                <a:xfrm>
                  <a:off x="-419100" y="-63500"/>
                  <a:ext cx="3492500" cy="0"/>
                </a:xfrm>
                <a:prstGeom prst="rect">
                  <a:avLst/>
                </a:prstGeom>
                <a:solidFill>
                  <a:srgbClr val="EEEEEE"/>
                </a:solidFill>
                <a:ln w="15875">
                  <a:solidFill>
                    <a:srgbClr val="EEEE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" name="PersonalCurrentCultureType_Title"/>
                <p:cNvSpPr/>
                <p:nvPr/>
              </p:nvSpPr>
              <p:spPr>
                <a:xfrm>
                  <a:off x="-546100" y="25400"/>
                  <a:ext cx="3950208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27432" bIns="0" rtlCol="0" anchor="ctr"/>
                <a:lstStyle/>
                <a:p>
                  <a:r>
                    <a:rPr lang="en-us" sz="1200" b="1" i="0">
                      <a:solidFill>
                        <a:srgbClr val="333333"/>
                      </a:solidFill>
                      <a:latin typeface="Verdana"/>
                    </a:rPr>
                    <a:t>Personal &amp; Current Culture Matches</a:t>
                  </a:r>
                </a:p>
              </p:txBody>
            </p:sp>
            <p:sp>
              <p:nvSpPr>
                <p:cNvPr id="11" name="PersonalCurrentCultureType_Circle"/>
                <p:cNvSpPr/>
                <p:nvPr/>
              </p:nvSpPr>
              <p:spPr>
                <a:xfrm>
                  <a:off x="-381000" y="469900"/>
                  <a:ext cx="511810" cy="511810"/>
                </a:xfrm>
                <a:prstGeom prst="ellipse">
                  <a:avLst/>
                </a:prstGeom>
                <a:noFill/>
                <a:ln w="15875">
                  <a:solidFill>
                    <a:srgbClr val="23B5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" name="PersonalCurrentCultureType_Rating"/>
                <p:cNvSpPr/>
                <p:nvPr/>
              </p:nvSpPr>
              <p:spPr>
                <a:xfrm>
                  <a:off x="-444500" y="596900"/>
                  <a:ext cx="635000" cy="25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b="1" i="0">
                      <a:solidFill>
                        <a:srgbClr val="23B5B3"/>
                      </a:solidFill>
                      <a:latin typeface="Verdana"/>
                    </a:rPr>
                    <a:t>5</a:t>
                  </a:r>
                </a:p>
              </p:txBody>
            </p:sp>
            <p:sp>
              <p:nvSpPr>
                <p:cNvPr id="13" name="PersonalCurrentCultureType_Line"/>
                <p:cNvSpPr/>
                <p:nvPr/>
              </p:nvSpPr>
              <p:spPr>
                <a:xfrm>
                  <a:off x="317500" y="469900"/>
                  <a:ext cx="6350" cy="520700"/>
                </a:xfrm>
                <a:prstGeom prst="rect">
                  <a:avLst/>
                </a:prstGeom>
                <a:solidFill>
                  <a:srgbClr val="23B5B3"/>
                </a:solidFill>
                <a:ln w="6350">
                  <a:solidFill>
                    <a:srgbClr val="23B5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PersonalCurrentCultureType_Triangle"/>
                <p:cNvSpPr/>
                <p:nvPr/>
              </p:nvSpPr>
              <p:spPr>
                <a:xfrm rot="16200000">
                  <a:off x="203200" y="698500"/>
                  <a:ext cx="152400" cy="88900"/>
                </a:xfrm>
                <a:prstGeom prst="triangle">
                  <a:avLst/>
                </a:prstGeom>
                <a:solidFill>
                  <a:srgbClr val="23B5B3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PersonalCurrentCultureType_Description"/>
                <p:cNvSpPr/>
                <p:nvPr/>
              </p:nvSpPr>
              <p:spPr>
                <a:xfrm>
                  <a:off x="444500" y="444500"/>
                  <a:ext cx="2880360" cy="5943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200" b="1" i="0">
                      <a:solidFill>
                        <a:srgbClr val="23B5B3"/>
                      </a:solidFill>
                      <a:latin typeface="Verdana"/>
                    </a:rPr>
                    <a:t>Very Good</a:t>
                  </a:r>
                </a:p>
                <a:p>
                  <a:r>
                    <a:rPr lang="en-us" sz="1200" b="0" i="0">
                      <a:solidFill>
                        <a:srgbClr val="23B5B3"/>
                      </a:solidFill>
                      <a:latin typeface="Verdana"/>
                    </a:rPr>
                    <a:t>People are able to bring themselves to work.</a:t>
                  </a:r>
                </a:p>
              </p:txBody>
            </p:sp>
            <p:sp>
              <p:nvSpPr>
                <p:cNvPr id="16" name="CurrentDesiredCultureType_Title"/>
                <p:cNvSpPr/>
                <p:nvPr/>
              </p:nvSpPr>
              <p:spPr>
                <a:xfrm>
                  <a:off x="-546100" y="1193800"/>
                  <a:ext cx="3950208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27432" bIns="0" rtlCol="0" anchor="ctr"/>
                <a:lstStyle/>
                <a:p>
                  <a:r>
                    <a:rPr lang="en-us" sz="1200" b="1" i="0">
                      <a:solidFill>
                        <a:srgbClr val="333333"/>
                      </a:solidFill>
                      <a:latin typeface="Verdana"/>
                    </a:rPr>
                    <a:t>Current &amp; Desired Culture Matches</a:t>
                  </a:r>
                </a:p>
              </p:txBody>
            </p:sp>
            <p:sp>
              <p:nvSpPr>
                <p:cNvPr id="17" name="CurrentDesiredCultureType_Circle"/>
                <p:cNvSpPr/>
                <p:nvPr/>
              </p:nvSpPr>
              <p:spPr>
                <a:xfrm>
                  <a:off x="-381000" y="1638300"/>
                  <a:ext cx="511810" cy="511810"/>
                </a:xfrm>
                <a:prstGeom prst="ellipse">
                  <a:avLst/>
                </a:prstGeom>
                <a:noFill/>
                <a:ln w="15875">
                  <a:solidFill>
                    <a:srgbClr val="8DB8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" name="CurrentDesiredCultureType_Rating"/>
                <p:cNvSpPr/>
                <p:nvPr/>
              </p:nvSpPr>
              <p:spPr>
                <a:xfrm>
                  <a:off x="-444500" y="1765300"/>
                  <a:ext cx="635000" cy="254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b="1" i="0">
                      <a:solidFill>
                        <a:srgbClr val="8DB82B"/>
                      </a:solidFill>
                      <a:latin typeface="Verdana"/>
                    </a:rPr>
                    <a:t>6</a:t>
                  </a:r>
                </a:p>
              </p:txBody>
            </p:sp>
            <p:sp>
              <p:nvSpPr>
                <p:cNvPr id="19" name="CurrentDesiredCultureType_Line"/>
                <p:cNvSpPr/>
                <p:nvPr/>
              </p:nvSpPr>
              <p:spPr>
                <a:xfrm>
                  <a:off x="317500" y="1638300"/>
                  <a:ext cx="6350" cy="520700"/>
                </a:xfrm>
                <a:prstGeom prst="rect">
                  <a:avLst/>
                </a:prstGeom>
                <a:solidFill>
                  <a:srgbClr val="8DB82B"/>
                </a:solidFill>
                <a:ln w="6350">
                  <a:solidFill>
                    <a:srgbClr val="8DB82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CurrentDesiredCultureType_Triangle"/>
                <p:cNvSpPr/>
                <p:nvPr/>
              </p:nvSpPr>
              <p:spPr>
                <a:xfrm rot="16200000">
                  <a:off x="203200" y="1866900"/>
                  <a:ext cx="152400" cy="88900"/>
                </a:xfrm>
                <a:prstGeom prst="triangle">
                  <a:avLst/>
                </a:prstGeom>
                <a:solidFill>
                  <a:srgbClr val="8DB82B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CurrentDesiredCultureType_Description"/>
                <p:cNvSpPr/>
                <p:nvPr/>
              </p:nvSpPr>
              <p:spPr>
                <a:xfrm>
                  <a:off x="444500" y="1612900"/>
                  <a:ext cx="2880360" cy="5943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200" b="1" i="0">
                      <a:solidFill>
                        <a:srgbClr val="8DB82B"/>
                      </a:solidFill>
                      <a:latin typeface="Verdana"/>
                    </a:rPr>
                    <a:t>Good</a:t>
                  </a:r>
                </a:p>
                <a:p>
                  <a:r>
                    <a:rPr lang="en-us" sz="1200" b="0" i="0">
                      <a:solidFill>
                        <a:srgbClr val="8DB82B"/>
                      </a:solidFill>
                      <a:latin typeface="Verdana"/>
                    </a:rPr>
                    <a:t>Group is on the right track.</a:t>
                  </a:r>
                </a:p>
              </p:txBody>
            </p:sp>
          </p:grpSp>
          <p:grpSp>
            <p:nvGrpSpPr>
              <p:cNvPr id="22" name="Culture Entropy Score"/>
              <p:cNvGrpSpPr/>
              <p:nvPr/>
            </p:nvGrpSpPr>
            <p:grpSpPr>
              <a:xfrm>
                <a:off x="4381500" y="977900"/>
                <a:ext cx="6177280" cy="3014980"/>
                <a:chOff x="-635000" y="-635000"/>
                <a:chExt cx="6212967" cy="3014980"/>
              </a:xfrm>
            </p:grpSpPr>
            <p:sp>
              <p:nvSpPr>
                <p:cNvPr id="23" name="New shape"/>
                <p:cNvSpPr/>
                <p:nvPr/>
              </p:nvSpPr>
              <p:spPr>
                <a:xfrm>
                  <a:off x="-635000" y="-635000"/>
                  <a:ext cx="6212967" cy="3014980"/>
                </a:xfrm>
                <a:prstGeom prst="roundRect">
                  <a:avLst>
                    <a:gd name="adj" fmla="val 3000"/>
                  </a:avLst>
                </a:prstGeom>
                <a:noFill/>
                <a:ln w="12700">
                  <a:solidFill>
                    <a:srgbClr val="D5D5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TitleFrame"/>
                <p:cNvSpPr/>
                <p:nvPr/>
              </p:nvSpPr>
              <p:spPr>
                <a:xfrm>
                  <a:off x="-508000" y="-533400"/>
                  <a:ext cx="566928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800" b="1" i="0">
                      <a:solidFill>
                        <a:srgbClr val="333333"/>
                      </a:solidFill>
                      <a:latin typeface="Verdana"/>
                    </a:rPr>
                    <a:t>Cultural Entropy</a:t>
                  </a:r>
                  <a:r>
                    <a:rPr lang="en-us" sz="1580" b="1" i="0" baseline="35000">
                      <a:solidFill>
                        <a:srgbClr val="333333"/>
                      </a:solidFill>
                      <a:latin typeface="Verdana"/>
                    </a:rPr>
                    <a:t>®</a:t>
                  </a:r>
                  <a:r>
                    <a:rPr lang="en-us" sz="1800" b="1" i="0">
                      <a:solidFill>
                        <a:srgbClr val="333333"/>
                      </a:solidFill>
                      <a:latin typeface="Verdana"/>
                    </a:rPr>
                    <a:t> Score</a:t>
                  </a:r>
                </a:p>
              </p:txBody>
            </p:sp>
            <p:sp>
              <p:nvSpPr>
                <p:cNvPr id="25" name="LineAfterTitle"/>
                <p:cNvSpPr/>
                <p:nvPr/>
              </p:nvSpPr>
              <p:spPr>
                <a:xfrm>
                  <a:off x="-406400" y="-25400"/>
                  <a:ext cx="5715000" cy="0"/>
                </a:xfrm>
                <a:prstGeom prst="rect">
                  <a:avLst/>
                </a:prstGeom>
                <a:solidFill>
                  <a:srgbClr val="EEEEEE"/>
                </a:solidFill>
                <a:ln w="15875">
                  <a:solidFill>
                    <a:srgbClr val="EEEE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pic>
              <p:nvPicPr>
                <p:cNvPr id="26" name="RectanglesScore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406400" y="190500"/>
                  <a:ext cx="5753100" cy="584200"/>
                </a:xfrm>
                <a:prstGeom prst="rect">
                  <a:avLst/>
                </a:prstGeom>
              </p:spPr>
            </p:pic>
            <p:sp>
              <p:nvSpPr>
                <p:cNvPr id="27" name="labelScore"/>
                <p:cNvSpPr/>
                <p:nvPr/>
              </p:nvSpPr>
              <p:spPr>
                <a:xfrm>
                  <a:off x="-381000" y="203200"/>
                  <a:ext cx="1409700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i="0">
                      <a:solidFill>
                        <a:srgbClr val="FFFFFF"/>
                      </a:solidFill>
                      <a:latin typeface="Verdana"/>
                    </a:rPr>
                    <a:t>0%—13%</a:t>
                  </a:r>
                </a:p>
              </p:txBody>
            </p:sp>
            <p:sp>
              <p:nvSpPr>
                <p:cNvPr id="28" name="labelScore"/>
                <p:cNvSpPr/>
                <p:nvPr/>
              </p:nvSpPr>
              <p:spPr>
                <a:xfrm>
                  <a:off x="1054100" y="203200"/>
                  <a:ext cx="1409700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i="0">
                      <a:solidFill>
                        <a:srgbClr val="FFFFFF"/>
                      </a:solidFill>
                      <a:latin typeface="Verdana"/>
                    </a:rPr>
                    <a:t>14%—19%</a:t>
                  </a:r>
                </a:p>
              </p:txBody>
            </p:sp>
            <p:sp>
              <p:nvSpPr>
                <p:cNvPr id="29" name="labelScore"/>
                <p:cNvSpPr/>
                <p:nvPr/>
              </p:nvSpPr>
              <p:spPr>
                <a:xfrm>
                  <a:off x="2489200" y="203200"/>
                  <a:ext cx="1409700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i="0">
                      <a:solidFill>
                        <a:srgbClr val="FFFFFF"/>
                      </a:solidFill>
                      <a:latin typeface="Verdana"/>
                    </a:rPr>
                    <a:t>20%—28%</a:t>
                  </a:r>
                </a:p>
              </p:txBody>
            </p:sp>
            <p:sp>
              <p:nvSpPr>
                <p:cNvPr id="30" name="labelScore"/>
                <p:cNvSpPr/>
                <p:nvPr/>
              </p:nvSpPr>
              <p:spPr>
                <a:xfrm>
                  <a:off x="3924300" y="203200"/>
                  <a:ext cx="1409700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0" i="0">
                      <a:solidFill>
                        <a:srgbClr val="FFFFFF"/>
                      </a:solidFill>
                      <a:latin typeface="Verdana"/>
                    </a:rPr>
                    <a:t>29%+</a:t>
                  </a:r>
                </a:p>
              </p:txBody>
            </p:sp>
            <p:sp>
              <p:nvSpPr>
                <p:cNvPr id="31" name="TrianglePointer"/>
                <p:cNvSpPr/>
                <p:nvPr/>
              </p:nvSpPr>
              <p:spPr>
                <a:xfrm>
                  <a:off x="2311400" y="825500"/>
                  <a:ext cx="182880" cy="146050"/>
                </a:xfrm>
                <a:prstGeom prst="triangle">
                  <a:avLst/>
                </a:prstGeom>
                <a:solidFill>
                  <a:srgbClr val="F9C213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ScoreObject_Circle"/>
                <p:cNvSpPr/>
                <p:nvPr/>
              </p:nvSpPr>
              <p:spPr>
                <a:xfrm>
                  <a:off x="-342900" y="1143000"/>
                  <a:ext cx="939800" cy="939800"/>
                </a:xfrm>
                <a:prstGeom prst="ellipse">
                  <a:avLst/>
                </a:prstGeom>
                <a:noFill/>
                <a:ln w="19050">
                  <a:solidFill>
                    <a:srgbClr val="F9C21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ScoreObject_ScoreValue"/>
                <p:cNvSpPr/>
                <p:nvPr/>
              </p:nvSpPr>
              <p:spPr>
                <a:xfrm>
                  <a:off x="-342900" y="1422400"/>
                  <a:ext cx="9525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b="1" i="0">
                      <a:solidFill>
                        <a:srgbClr val="F9C213"/>
                      </a:solidFill>
                      <a:latin typeface="Verdana"/>
                    </a:rPr>
                    <a:t>19%</a:t>
                  </a:r>
                </a:p>
              </p:txBody>
            </p:sp>
            <p:sp>
              <p:nvSpPr>
                <p:cNvPr id="34" name="LineWithTriangle_Line"/>
                <p:cNvSpPr/>
                <p:nvPr/>
              </p:nvSpPr>
              <p:spPr>
                <a:xfrm>
                  <a:off x="825500" y="1333500"/>
                  <a:ext cx="6350" cy="558800"/>
                </a:xfrm>
                <a:prstGeom prst="rect">
                  <a:avLst/>
                </a:prstGeom>
                <a:solidFill>
                  <a:srgbClr val="F9C213"/>
                </a:solidFill>
                <a:ln w="6350">
                  <a:solidFill>
                    <a:srgbClr val="F9C21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LineWithTriangleTriangle"/>
                <p:cNvSpPr/>
                <p:nvPr/>
              </p:nvSpPr>
              <p:spPr>
                <a:xfrm rot="16200000">
                  <a:off x="711200" y="1562100"/>
                  <a:ext cx="152400" cy="88900"/>
                </a:xfrm>
                <a:prstGeom prst="triangle">
                  <a:avLst/>
                </a:prstGeom>
                <a:solidFill>
                  <a:srgbClr val="F9C213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Description"/>
                <p:cNvSpPr/>
                <p:nvPr/>
              </p:nvSpPr>
              <p:spPr>
                <a:xfrm>
                  <a:off x="952500" y="1333500"/>
                  <a:ext cx="4445000" cy="55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200" b="0" i="0">
                      <a:solidFill>
                        <a:srgbClr val="F9C213"/>
                      </a:solidFill>
                      <a:latin typeface="Verdana"/>
                    </a:rPr>
                    <a:t>Needing Attention</a:t>
                  </a:r>
                </a:p>
              </p:txBody>
            </p:sp>
          </p:grpSp>
          <p:grpSp>
            <p:nvGrpSpPr>
              <p:cNvPr id="37" name="BalanceComponent"/>
              <p:cNvGrpSpPr/>
              <p:nvPr/>
            </p:nvGrpSpPr>
            <p:grpSpPr>
              <a:xfrm>
                <a:off x="10871200" y="977900"/>
                <a:ext cx="4064000" cy="3014980"/>
                <a:chOff x="10960101" y="977900"/>
                <a:chExt cx="4017645" cy="3018155"/>
              </a:xfrm>
            </p:grpSpPr>
            <p:sp>
              <p:nvSpPr>
                <p:cNvPr id="38" name="New shape"/>
                <p:cNvSpPr/>
                <p:nvPr/>
              </p:nvSpPr>
              <p:spPr>
                <a:xfrm>
                  <a:off x="10960101" y="977900"/>
                  <a:ext cx="4017645" cy="3018155"/>
                </a:xfrm>
                <a:prstGeom prst="roundRect">
                  <a:avLst>
                    <a:gd name="adj" fmla="val 3000"/>
                  </a:avLst>
                </a:prstGeom>
                <a:noFill/>
                <a:ln w="12700">
                  <a:solidFill>
                    <a:srgbClr val="D5D5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balance_title"/>
                <p:cNvSpPr/>
                <p:nvPr/>
              </p:nvSpPr>
              <p:spPr>
                <a:xfrm>
                  <a:off x="11087101" y="1079500"/>
                  <a:ext cx="3703320" cy="3840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r>
                    <a:rPr lang="en-us" sz="1800" b="1" i="0">
                      <a:solidFill>
                        <a:srgbClr val="333333"/>
                      </a:solidFill>
                      <a:latin typeface="Verdana"/>
                    </a:rPr>
                    <a:t>Balance Index</a:t>
                  </a:r>
                </a:p>
              </p:txBody>
            </p:sp>
            <p:sp>
              <p:nvSpPr>
                <p:cNvPr id="40" name="balance_line"/>
                <p:cNvSpPr/>
                <p:nvPr/>
              </p:nvSpPr>
              <p:spPr>
                <a:xfrm>
                  <a:off x="11214101" y="1562100"/>
                  <a:ext cx="3502660" cy="0"/>
                </a:xfrm>
                <a:prstGeom prst="rect">
                  <a:avLst/>
                </a:prstGeom>
                <a:solidFill>
                  <a:srgbClr val="EEEEEE"/>
                </a:solidFill>
                <a:ln w="12700">
                  <a:solidFill>
                    <a:srgbClr val="EEEE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graphicFrame>
              <p:nvGraphicFramePr>
                <p:cNvPr id="41" name="balanceChart"/>
                <p:cNvGraphicFramePr/>
                <p:nvPr/>
              </p:nvGraphicFramePr>
              <p:xfrm>
                <a:off x="10960101" y="1663700"/>
                <a:ext cx="4017645" cy="227914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p:grpSp>
          <p:grpSp>
            <p:nvGrpSpPr>
              <p:cNvPr id="42" name="OrganisationalPerspectivesComponent"/>
              <p:cNvGrpSpPr/>
              <p:nvPr/>
            </p:nvGrpSpPr>
            <p:grpSpPr>
              <a:xfrm>
                <a:off x="0" y="4305300"/>
                <a:ext cx="4551680" cy="3145155"/>
                <a:chOff x="-12700" y="4292600"/>
                <a:chExt cx="4743450" cy="3145155"/>
              </a:xfrm>
            </p:grpSpPr>
            <p:sp>
              <p:nvSpPr>
                <p:cNvPr id="43" name="New shape"/>
                <p:cNvSpPr/>
                <p:nvPr/>
              </p:nvSpPr>
              <p:spPr>
                <a:xfrm>
                  <a:off x="-12700" y="4292600"/>
                  <a:ext cx="4743450" cy="3145155"/>
                </a:xfrm>
                <a:prstGeom prst="roundRect">
                  <a:avLst>
                    <a:gd name="adj" fmla="val 3000"/>
                  </a:avLst>
                </a:prstGeom>
                <a:noFill/>
                <a:ln w="12700">
                  <a:solidFill>
                    <a:srgbClr val="D5D5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rg_pers_title"/>
                <p:cNvSpPr/>
                <p:nvPr/>
              </p:nvSpPr>
              <p:spPr>
                <a:xfrm>
                  <a:off x="127000" y="4381500"/>
                  <a:ext cx="4343400" cy="38404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r>
                    <a:rPr lang="en-us" sz="1800" b="1" i="0">
                      <a:solidFill>
                        <a:srgbClr val="333333"/>
                      </a:solidFill>
                      <a:latin typeface="Verdana"/>
                    </a:rPr>
                    <a:t>Organizational Perspectives</a:t>
                  </a:r>
                </a:p>
              </p:txBody>
            </p:sp>
            <p:sp>
              <p:nvSpPr>
                <p:cNvPr id="45" name="org_presp_line"/>
                <p:cNvSpPr/>
                <p:nvPr/>
              </p:nvSpPr>
              <p:spPr>
                <a:xfrm>
                  <a:off x="241300" y="4876800"/>
                  <a:ext cx="4228465" cy="0"/>
                </a:xfrm>
                <a:prstGeom prst="rect">
                  <a:avLst/>
                </a:prstGeom>
                <a:solidFill>
                  <a:srgbClr val="EEEEEE"/>
                </a:solidFill>
                <a:ln w="12700">
                  <a:solidFill>
                    <a:srgbClr val="EEEE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tran_process"/>
                <p:cNvSpPr/>
                <p:nvPr/>
              </p:nvSpPr>
              <p:spPr>
                <a:xfrm>
                  <a:off x="241300" y="4876800"/>
                  <a:ext cx="1304925" cy="3536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i="0">
                      <a:solidFill>
                        <a:srgbClr val="333333"/>
                      </a:solidFill>
                      <a:latin typeface="Verdana (Body)"/>
                    </a:rPr>
                    <a:t>Process</a:t>
                  </a:r>
                </a:p>
              </p:txBody>
            </p:sp>
            <p:sp>
              <p:nvSpPr>
                <p:cNvPr id="47" name="tran_people"/>
                <p:cNvSpPr/>
                <p:nvPr/>
              </p:nvSpPr>
              <p:spPr>
                <a:xfrm>
                  <a:off x="1701800" y="4876800"/>
                  <a:ext cx="1304925" cy="3536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i="0">
                      <a:solidFill>
                        <a:srgbClr val="333333"/>
                      </a:solidFill>
                      <a:latin typeface="Verdana (Body)"/>
                    </a:rPr>
                    <a:t>People</a:t>
                  </a:r>
                </a:p>
              </p:txBody>
            </p:sp>
            <p:sp>
              <p:nvSpPr>
                <p:cNvPr id="48" name="tran_purpose"/>
                <p:cNvSpPr/>
                <p:nvPr/>
              </p:nvSpPr>
              <p:spPr>
                <a:xfrm>
                  <a:off x="3175000" y="4876800"/>
                  <a:ext cx="1304925" cy="35369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i="0">
                      <a:solidFill>
                        <a:srgbClr val="333333"/>
                      </a:solidFill>
                      <a:latin typeface="Verdana (Body)"/>
                    </a:rPr>
                    <a:t>Purpose</a:t>
                  </a:r>
                </a:p>
              </p:txBody>
            </p:sp>
            <p:graphicFrame>
              <p:nvGraphicFramePr>
                <p:cNvPr id="49" name="process_chart"/>
                <p:cNvGraphicFramePr/>
                <p:nvPr/>
              </p:nvGraphicFramePr>
              <p:xfrm>
                <a:off x="241300" y="5257800"/>
                <a:ext cx="1304925" cy="155448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50" name="process_CC"/>
                <p:cNvSpPr/>
                <p:nvPr/>
              </p:nvSpPr>
              <p:spPr>
                <a:xfrm>
                  <a:off x="457200" y="6743700"/>
                  <a:ext cx="351790" cy="43865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2700" rIns="0" bIns="0" rtlCol="0" anchor="ctr"/>
                <a:lstStyle/>
                <a:p>
                  <a:pPr algn="ctr"/>
                  <a:r>
                    <a:rPr lang="en-us" sz="1100" b="1" i="0">
                      <a:solidFill>
                        <a:srgbClr val="333333"/>
                      </a:solidFill>
                      <a:latin typeface="Verdana (Body)"/>
                    </a:rPr>
                    <a:t>CC</a:t>
                  </a:r>
                  <a:r>
                    <a:rPr lang="en-us" sz="1100" b="0" i="0">
                      <a:solidFill>
                        <a:srgbClr val="333333"/>
                      </a:solidFill>
                      <a:latin typeface="Verdana (Body)"/>
                    </a:rPr>
                    <a:t> 19%</a:t>
                  </a:r>
                </a:p>
              </p:txBody>
            </p:sp>
            <p:sp>
              <p:nvSpPr>
                <p:cNvPr id="51" name="process_DC"/>
                <p:cNvSpPr/>
                <p:nvPr/>
              </p:nvSpPr>
              <p:spPr>
                <a:xfrm>
                  <a:off x="977900" y="6743700"/>
                  <a:ext cx="351790" cy="43865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2700" rIns="0" bIns="0" rtlCol="0" anchor="ctr"/>
                <a:lstStyle/>
                <a:p>
                  <a:pPr algn="ctr"/>
                  <a:r>
                    <a:rPr lang="en-us" sz="1100" b="1" i="0">
                      <a:solidFill>
                        <a:srgbClr val="333333"/>
                      </a:solidFill>
                      <a:latin typeface="Verdana (Body)"/>
                    </a:rPr>
                    <a:t>DC</a:t>
                  </a:r>
                  <a:r>
                    <a:rPr lang="en-us" sz="1100" b="0" i="0">
                      <a:solidFill>
                        <a:srgbClr val="333333"/>
                      </a:solidFill>
                      <a:latin typeface="Verdana (Body)"/>
                    </a:rPr>
                    <a:t> 21%</a:t>
                  </a:r>
                </a:p>
              </p:txBody>
            </p:sp>
            <p:graphicFrame>
              <p:nvGraphicFramePr>
                <p:cNvPr id="52" name="people_chart"/>
                <p:cNvGraphicFramePr/>
                <p:nvPr/>
              </p:nvGraphicFramePr>
              <p:xfrm>
                <a:off x="1701800" y="5257800"/>
                <a:ext cx="1304925" cy="155448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53" name="people_CC"/>
                <p:cNvSpPr/>
                <p:nvPr/>
              </p:nvSpPr>
              <p:spPr>
                <a:xfrm>
                  <a:off x="1917700" y="6743700"/>
                  <a:ext cx="351790" cy="43865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2700" rIns="0" bIns="0" rtlCol="0" anchor="ctr"/>
                <a:lstStyle/>
                <a:p>
                  <a:pPr algn="ctr"/>
                  <a:r>
                    <a:rPr lang="en-us" sz="1100" b="1" i="0">
                      <a:solidFill>
                        <a:srgbClr val="333333"/>
                      </a:solidFill>
                      <a:latin typeface="Verdana (Body)"/>
                    </a:rPr>
                    <a:t>CC</a:t>
                  </a:r>
                  <a:r>
                    <a:rPr lang="en-us" sz="1100" b="0" i="0">
                      <a:solidFill>
                        <a:srgbClr val="333333"/>
                      </a:solidFill>
                      <a:latin typeface="Verdana (Body)"/>
                    </a:rPr>
                    <a:t> 45%</a:t>
                  </a:r>
                </a:p>
              </p:txBody>
            </p:sp>
            <p:sp>
              <p:nvSpPr>
                <p:cNvPr id="54" name="people_DC"/>
                <p:cNvSpPr/>
                <p:nvPr/>
              </p:nvSpPr>
              <p:spPr>
                <a:xfrm>
                  <a:off x="2451100" y="6743700"/>
                  <a:ext cx="351790" cy="43865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2700" rIns="0" bIns="0" rtlCol="0" anchor="ctr"/>
                <a:lstStyle/>
                <a:p>
                  <a:pPr algn="ctr"/>
                  <a:r>
                    <a:rPr lang="en-us" sz="1100" b="1" i="0">
                      <a:solidFill>
                        <a:srgbClr val="333333"/>
                      </a:solidFill>
                      <a:latin typeface="Verdana (Body)"/>
                    </a:rPr>
                    <a:t>DC</a:t>
                  </a:r>
                  <a:r>
                    <a:rPr lang="en-us" sz="1100" b="0" i="0">
                      <a:solidFill>
                        <a:srgbClr val="333333"/>
                      </a:solidFill>
                      <a:latin typeface="Verdana (Body)"/>
                    </a:rPr>
                    <a:t> 51%</a:t>
                  </a:r>
                </a:p>
              </p:txBody>
            </p:sp>
            <p:graphicFrame>
              <p:nvGraphicFramePr>
                <p:cNvPr id="55" name="purpose_chart"/>
                <p:cNvGraphicFramePr/>
                <p:nvPr/>
              </p:nvGraphicFramePr>
              <p:xfrm>
                <a:off x="3175000" y="5257800"/>
                <a:ext cx="1304925" cy="155448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56" name="purpose_CC"/>
                <p:cNvSpPr/>
                <p:nvPr/>
              </p:nvSpPr>
              <p:spPr>
                <a:xfrm>
                  <a:off x="3390900" y="6743700"/>
                  <a:ext cx="351790" cy="43865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2700" rIns="0" bIns="0" rtlCol="0" anchor="ctr"/>
                <a:lstStyle/>
                <a:p>
                  <a:pPr algn="ctr"/>
                  <a:r>
                    <a:rPr lang="en-us" sz="1100" b="1" i="0">
                      <a:solidFill>
                        <a:srgbClr val="333333"/>
                      </a:solidFill>
                      <a:latin typeface="Verdana (Body)"/>
                    </a:rPr>
                    <a:t>CC</a:t>
                  </a:r>
                  <a:r>
                    <a:rPr lang="en-us" sz="1100" b="0" i="0">
                      <a:solidFill>
                        <a:srgbClr val="333333"/>
                      </a:solidFill>
                      <a:latin typeface="Verdana (Body)"/>
                    </a:rPr>
                    <a:t> 17%</a:t>
                  </a:r>
                </a:p>
              </p:txBody>
            </p:sp>
            <p:sp>
              <p:nvSpPr>
                <p:cNvPr id="57" name="purpose_DC"/>
                <p:cNvSpPr/>
                <p:nvPr/>
              </p:nvSpPr>
              <p:spPr>
                <a:xfrm>
                  <a:off x="3924300" y="6743700"/>
                  <a:ext cx="351790" cy="43865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2700" rIns="0" bIns="0" rtlCol="0" anchor="ctr"/>
                <a:lstStyle/>
                <a:p>
                  <a:pPr algn="ctr"/>
                  <a:r>
                    <a:rPr lang="en-us" sz="1100" b="1" i="0">
                      <a:solidFill>
                        <a:srgbClr val="333333"/>
                      </a:solidFill>
                      <a:latin typeface="Verdana (Body)"/>
                    </a:rPr>
                    <a:t>DC</a:t>
                  </a:r>
                  <a:r>
                    <a:rPr lang="en-us" sz="1100" b="0" i="0">
                      <a:solidFill>
                        <a:srgbClr val="333333"/>
                      </a:solidFill>
                      <a:latin typeface="Verdana (Body)"/>
                    </a:rPr>
                    <a:t> 23%</a:t>
                  </a:r>
                </a:p>
              </p:txBody>
            </p:sp>
            <p:sp>
              <p:nvSpPr>
                <p:cNvPr id="58" name="New shape"/>
                <p:cNvSpPr/>
                <p:nvPr/>
              </p:nvSpPr>
              <p:spPr>
                <a:xfrm>
                  <a:off x="241300" y="5232400"/>
                  <a:ext cx="1304925" cy="1955800"/>
                </a:xfrm>
                <a:prstGeom prst="rect">
                  <a:avLst/>
                </a:prstGeom>
                <a:noFill/>
                <a:ln w="19050">
                  <a:solidFill>
                    <a:srgbClr val="EEEE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New shape"/>
                <p:cNvSpPr/>
                <p:nvPr/>
              </p:nvSpPr>
              <p:spPr>
                <a:xfrm>
                  <a:off x="1701800" y="5232400"/>
                  <a:ext cx="1304925" cy="1955800"/>
                </a:xfrm>
                <a:prstGeom prst="rect">
                  <a:avLst/>
                </a:prstGeom>
                <a:noFill/>
                <a:ln w="19050">
                  <a:solidFill>
                    <a:srgbClr val="EEEE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New shape"/>
                <p:cNvSpPr/>
                <p:nvPr/>
              </p:nvSpPr>
              <p:spPr>
                <a:xfrm>
                  <a:off x="3175000" y="5232400"/>
                  <a:ext cx="1304925" cy="1955800"/>
                </a:xfrm>
                <a:prstGeom prst="rect">
                  <a:avLst/>
                </a:prstGeom>
                <a:noFill/>
                <a:ln w="19050">
                  <a:solidFill>
                    <a:srgbClr val="EEEE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1" name="Potentially Limiting Values"/>
              <p:cNvGrpSpPr/>
              <p:nvPr/>
            </p:nvGrpSpPr>
            <p:grpSpPr>
              <a:xfrm>
                <a:off x="4864100" y="4305300"/>
                <a:ext cx="4876800" cy="3145157"/>
                <a:chOff x="-635000" y="-635000"/>
                <a:chExt cx="4742180" cy="3143250"/>
              </a:xfrm>
            </p:grpSpPr>
            <p:sp>
              <p:nvSpPr>
                <p:cNvPr id="62" name="TitleFrame"/>
                <p:cNvSpPr/>
                <p:nvPr/>
              </p:nvSpPr>
              <p:spPr>
                <a:xfrm>
                  <a:off x="-482600" y="-546100"/>
                  <a:ext cx="448056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800" b="1" i="0">
                      <a:solidFill>
                        <a:srgbClr val="333333"/>
                      </a:solidFill>
                      <a:latin typeface="Verdana"/>
                    </a:rPr>
                    <a:t>Potentially Limiting Values</a:t>
                  </a:r>
                </a:p>
              </p:txBody>
            </p:sp>
            <p:sp>
              <p:nvSpPr>
                <p:cNvPr id="63" name="LineAfterTitle"/>
                <p:cNvSpPr/>
                <p:nvPr/>
              </p:nvSpPr>
              <p:spPr>
                <a:xfrm>
                  <a:off x="-355600" y="-63500"/>
                  <a:ext cx="4183380" cy="0"/>
                </a:xfrm>
                <a:prstGeom prst="rect">
                  <a:avLst/>
                </a:prstGeom>
                <a:solidFill>
                  <a:srgbClr val="EEEEEE"/>
                </a:solidFill>
                <a:ln w="19050">
                  <a:solidFill>
                    <a:srgbClr val="EEEE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RatingObject_Circle"/>
                <p:cNvSpPr/>
                <p:nvPr/>
              </p:nvSpPr>
              <p:spPr>
                <a:xfrm>
                  <a:off x="-368300" y="139700"/>
                  <a:ext cx="511810" cy="511810"/>
                </a:xfrm>
                <a:prstGeom prst="ellipse">
                  <a:avLst/>
                </a:prstGeom>
                <a:noFill/>
                <a:ln w="15875">
                  <a:solidFill>
                    <a:srgbClr val="F166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RatingObject_ScoreValue"/>
                <p:cNvSpPr/>
                <p:nvPr/>
              </p:nvSpPr>
              <p:spPr>
                <a:xfrm>
                  <a:off x="-469900" y="228600"/>
                  <a:ext cx="702310" cy="3314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b="1" i="0">
                      <a:solidFill>
                        <a:srgbClr val="F16623"/>
                      </a:solidFill>
                      <a:latin typeface="Verdana"/>
                    </a:rPr>
                    <a:t>2</a:t>
                  </a:r>
                </a:p>
              </p:txBody>
            </p:sp>
            <p:sp>
              <p:nvSpPr>
                <p:cNvPr id="66" name="RatingObject_Line"/>
                <p:cNvSpPr/>
                <p:nvPr/>
              </p:nvSpPr>
              <p:spPr>
                <a:xfrm>
                  <a:off x="342900" y="139700"/>
                  <a:ext cx="6350" cy="511810"/>
                </a:xfrm>
                <a:prstGeom prst="rect">
                  <a:avLst/>
                </a:prstGeom>
                <a:solidFill>
                  <a:srgbClr val="F16623"/>
                </a:solidFill>
                <a:ln w="6350">
                  <a:solidFill>
                    <a:srgbClr val="F1662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RatingObject_Triangle"/>
                <p:cNvSpPr/>
                <p:nvPr/>
              </p:nvSpPr>
              <p:spPr>
                <a:xfrm rot="16200000">
                  <a:off x="228600" y="342900"/>
                  <a:ext cx="152400" cy="88900"/>
                </a:xfrm>
                <a:prstGeom prst="triangle">
                  <a:avLst/>
                </a:prstGeom>
                <a:solidFill>
                  <a:srgbClr val="F16623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Description"/>
                <p:cNvSpPr/>
                <p:nvPr/>
              </p:nvSpPr>
              <p:spPr>
                <a:xfrm>
                  <a:off x="469900" y="139700"/>
                  <a:ext cx="3456432" cy="52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200" b="0" i="0">
                      <a:solidFill>
                        <a:srgbClr val="F16623"/>
                      </a:solidFill>
                      <a:latin typeface="Verdana"/>
                    </a:rPr>
                    <a:t>Some element of fear behind how decisions are made or how people are managed</a:t>
                  </a:r>
                </a:p>
              </p:txBody>
            </p:sp>
            <p:graphicFrame>
              <p:nvGraphicFramePr>
                <p:cNvPr id="69" name="TableData_first"/>
                <p:cNvGraphicFramePr>
                  <a:graphicFrameLocks noGrp="1"/>
                </p:cNvGraphicFramePr>
                <p:nvPr/>
              </p:nvGraphicFramePr>
              <p:xfrm>
                <a:off x="63500" y="1016000"/>
                <a:ext cx="3378803" cy="517846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347472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</a:tblGrid>
                    <a:tr h="12700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100" b="0" i="0">
                                <a:solidFill>
                                  <a:srgbClr val="333333"/>
                                </a:solidFill>
                                <a:latin typeface="Verdana"/>
                              </a:rPr>
                              <a:t>control</a:t>
                            </a:r>
                          </a:p>
                        </a:txBody>
                        <a:tcPr anchor="ctr">
                          <a:lnB w="12700">
                            <a:solidFill>
                              <a:srgbClr val="BC282E"/>
                            </a:solidFill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2700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100" b="0" i="0">
                                <a:solidFill>
                                  <a:srgbClr val="333333"/>
                                </a:solidFill>
                                <a:latin typeface="Verdana"/>
                              </a:rPr>
                              <a:t>confusion</a:t>
                            </a:r>
                          </a:p>
                        </a:txBody>
                        <a:tcPr anchor="ctr">
                          <a:lnT w="12700">
                            <a:solidFill>
                              <a:srgbClr val="BC282E"/>
                            </a:solidFill>
                          </a:lnT>
                          <a:lnB w="12700">
                            <a:solidFill>
                              <a:srgbClr val="BC282E"/>
                            </a:solidFill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</a:tbl>
                </a:graphicData>
              </a:graphic>
            </p:graphicFrame>
            <p:sp>
              <p:nvSpPr>
                <p:cNvPr id="70" name="New shape"/>
                <p:cNvSpPr/>
                <p:nvPr/>
              </p:nvSpPr>
              <p:spPr>
                <a:xfrm>
                  <a:off x="-635000" y="-635000"/>
                  <a:ext cx="4742180" cy="3143250"/>
                </a:xfrm>
                <a:prstGeom prst="roundRect">
                  <a:avLst>
                    <a:gd name="adj" fmla="val 3000"/>
                  </a:avLst>
                </a:prstGeom>
                <a:noFill/>
                <a:ln w="12700">
                  <a:solidFill>
                    <a:srgbClr val="D5D5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1" name="New Values to Focus On"/>
              <p:cNvGrpSpPr/>
              <p:nvPr/>
            </p:nvGrpSpPr>
            <p:grpSpPr>
              <a:xfrm>
                <a:off x="10058400" y="4305300"/>
                <a:ext cx="4876800" cy="3145158"/>
                <a:chOff x="-635000" y="-635000"/>
                <a:chExt cx="4742180" cy="3143250"/>
              </a:xfrm>
            </p:grpSpPr>
            <p:sp>
              <p:nvSpPr>
                <p:cNvPr id="72" name="TitleFrame"/>
                <p:cNvSpPr/>
                <p:nvPr/>
              </p:nvSpPr>
              <p:spPr>
                <a:xfrm>
                  <a:off x="-482600" y="-546100"/>
                  <a:ext cx="448056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800" b="1" i="0">
                      <a:solidFill>
                        <a:srgbClr val="333333"/>
                      </a:solidFill>
                      <a:latin typeface="Verdana"/>
                    </a:rPr>
                    <a:t>New Values to Focus On</a:t>
                  </a:r>
                </a:p>
              </p:txBody>
            </p:sp>
            <p:sp>
              <p:nvSpPr>
                <p:cNvPr id="73" name="LineAfterTitle"/>
                <p:cNvSpPr/>
                <p:nvPr/>
              </p:nvSpPr>
              <p:spPr>
                <a:xfrm>
                  <a:off x="-355600" y="-63500"/>
                  <a:ext cx="4183380" cy="0"/>
                </a:xfrm>
                <a:prstGeom prst="rect">
                  <a:avLst/>
                </a:prstGeom>
                <a:solidFill>
                  <a:srgbClr val="EEEEEE"/>
                </a:solidFill>
                <a:ln w="19050">
                  <a:solidFill>
                    <a:srgbClr val="EEEE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graphicFrame>
              <p:nvGraphicFramePr>
                <p:cNvPr id="74" name="TableData_first"/>
                <p:cNvGraphicFramePr>
                  <a:graphicFrameLocks noGrp="1"/>
                </p:cNvGraphicFramePr>
                <p:nvPr/>
              </p:nvGraphicFramePr>
              <p:xfrm>
                <a:off x="63500" y="571500"/>
                <a:ext cx="3378803" cy="1035691"/>
              </p:xfrm>
              <a:graphic>
                <a:graphicData uri="http://schemas.openxmlformats.org/drawingml/2006/table">
                  <a:tbl>
                    <a:tblPr bandRow="1">
                      <a:tableStyleId>{5C22544A-7EE6-4342-B048-85BDC9FD1C3A}</a:tableStyleId>
                    </a:tblPr>
                    <a:tblGrid>
                      <a:gridCol w="347472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</a:tblGrid>
                    <a:tr h="12700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100" b="0" i="0">
                                <a:solidFill>
                                  <a:srgbClr val="333333"/>
                                </a:solidFill>
                                <a:latin typeface="Verdana"/>
                              </a:rPr>
                              <a:t>coaching/ mentoring</a:t>
                            </a:r>
                          </a:p>
                        </a:txBody>
                        <a:tcPr anchor="ctr">
                          <a:lnB w="12700">
                            <a:solidFill>
                              <a:srgbClr val="23B5B3"/>
                            </a:solidFill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2700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100" b="0" i="0">
                                <a:solidFill>
                                  <a:srgbClr val="333333"/>
                                </a:solidFill>
                                <a:latin typeface="Verdana"/>
                              </a:rPr>
                              <a:t>continuous improvement</a:t>
                            </a:r>
                          </a:p>
                        </a:txBody>
                        <a:tcPr anchor="ctr">
                          <a:lnT w="12700">
                            <a:solidFill>
                              <a:srgbClr val="23B5B3"/>
                            </a:solidFill>
                          </a:lnT>
                          <a:lnB w="12700">
                            <a:solidFill>
                              <a:srgbClr val="23B5B3"/>
                            </a:solidFill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2700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100" b="0" i="0">
                                <a:solidFill>
                                  <a:srgbClr val="333333"/>
                                </a:solidFill>
                                <a:latin typeface="Verdana"/>
                              </a:rPr>
                              <a:t>customer satisfaction</a:t>
                            </a:r>
                          </a:p>
                        </a:txBody>
                        <a:tcPr anchor="ctr">
                          <a:lnT w="12700">
                            <a:solidFill>
                              <a:srgbClr val="23B5B3"/>
                            </a:solidFill>
                          </a:lnT>
                          <a:lnB w="12700">
                            <a:solidFill>
                              <a:srgbClr val="23B5B3"/>
                            </a:solidFill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127000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1100" b="0" i="0">
                                <a:solidFill>
                                  <a:srgbClr val="333333"/>
                                </a:solidFill>
                                <a:latin typeface="Verdana"/>
                              </a:rPr>
                              <a:t>respect</a:t>
                            </a:r>
                          </a:p>
                        </a:txBody>
                        <a:tcPr anchor="ctr">
                          <a:lnT w="12700">
                            <a:solidFill>
                              <a:srgbClr val="23B5B3"/>
                            </a:solidFill>
                          </a:lnT>
                          <a:lnB w="12700">
                            <a:solidFill>
                              <a:srgbClr val="23B5B3"/>
                            </a:solidFill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</a:tbl>
                </a:graphicData>
              </a:graphic>
            </p:graphicFrame>
            <p:sp>
              <p:nvSpPr>
                <p:cNvPr id="75" name="New shape"/>
                <p:cNvSpPr/>
                <p:nvPr/>
              </p:nvSpPr>
              <p:spPr>
                <a:xfrm>
                  <a:off x="-635000" y="-635000"/>
                  <a:ext cx="4742180" cy="3143250"/>
                </a:xfrm>
                <a:prstGeom prst="roundRect">
                  <a:avLst>
                    <a:gd name="adj" fmla="val 3000"/>
                  </a:avLst>
                </a:prstGeom>
                <a:noFill/>
                <a:ln w="12700">
                  <a:solidFill>
                    <a:srgbClr val="D5D5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862B3FB-0C30-1240-8B15-0FA8EC086558}"/>
              </a:ext>
            </a:extLst>
          </p:cNvPr>
          <p:cNvGrpSpPr/>
          <p:nvPr/>
        </p:nvGrpSpPr>
        <p:grpSpPr>
          <a:xfrm>
            <a:off x="6713789" y="76200"/>
            <a:ext cx="9516811" cy="507428"/>
            <a:chOff x="118191" y="6229170"/>
            <a:chExt cx="9025809" cy="481248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A71DA5D-0B33-1DD4-2D53-146FEA1C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1" y="6229170"/>
              <a:ext cx="1009291" cy="481248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707FF89-5CFA-A867-B215-01C7C64D9856}"/>
                </a:ext>
              </a:extLst>
            </p:cNvPr>
            <p:cNvSpPr/>
            <p:nvPr/>
          </p:nvSpPr>
          <p:spPr>
            <a:xfrm>
              <a:off x="1146532" y="6419851"/>
              <a:ext cx="7997468" cy="180975"/>
            </a:xfrm>
            <a:prstGeom prst="rect">
              <a:avLst/>
            </a:prstGeom>
            <a:gradFill>
              <a:gsLst>
                <a:gs pos="100000">
                  <a:srgbClr val="00BBD5"/>
                </a:gs>
                <a:gs pos="0">
                  <a:srgbClr val="09426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/>
                <a:t>   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EB79980-D1E3-E003-2FB4-9256CC06D02E}"/>
                </a:ext>
              </a:extLst>
            </p:cNvPr>
            <p:cNvSpPr/>
            <p:nvPr/>
          </p:nvSpPr>
          <p:spPr>
            <a:xfrm>
              <a:off x="1146531" y="6631781"/>
              <a:ext cx="3628667" cy="50008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1A769E8-ADF5-62DE-AECB-9BDBB87A620B}"/>
                </a:ext>
              </a:extLst>
            </p:cNvPr>
            <p:cNvSpPr/>
            <p:nvPr/>
          </p:nvSpPr>
          <p:spPr>
            <a:xfrm>
              <a:off x="4794246" y="6631781"/>
              <a:ext cx="4349753" cy="45719"/>
            </a:xfrm>
            <a:prstGeom prst="rect">
              <a:avLst/>
            </a:prstGeom>
            <a:solidFill>
              <a:srgbClr val="B6E1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DAAA13E-06AC-FDFD-08A1-1F2DC1DD5499}"/>
                </a:ext>
              </a:extLst>
            </p:cNvPr>
            <p:cNvSpPr txBox="1"/>
            <p:nvPr/>
          </p:nvSpPr>
          <p:spPr>
            <a:xfrm>
              <a:off x="4074333" y="6402555"/>
              <a:ext cx="499910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sz="900" b="1" i="0" u="none" strike="noStrike" kern="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CULTURE VALUES ASSESSMENT RESULTS</a:t>
              </a:r>
              <a:endParaRPr lang="en-PH" sz="9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2358" y="860005"/>
            <a:ext cx="6596084" cy="6759995"/>
            <a:chOff x="-21115" y="-139700"/>
            <a:chExt cx="9838215" cy="8904522"/>
          </a:xfrm>
        </p:grpSpPr>
        <p:grpSp>
          <p:nvGrpSpPr>
            <p:cNvPr id="3" name="CultureScoreComponent"/>
            <p:cNvGrpSpPr/>
            <p:nvPr/>
          </p:nvGrpSpPr>
          <p:grpSpPr>
            <a:xfrm>
              <a:off x="-21115" y="-139700"/>
              <a:ext cx="9838215" cy="8904522"/>
              <a:chOff x="-21115" y="-139700"/>
              <a:chExt cx="9838215" cy="8904522"/>
            </a:xfrm>
          </p:grpSpPr>
          <p:sp>
            <p:nvSpPr>
              <p:cNvPr id="4" name="culture_score_title"/>
              <p:cNvSpPr/>
              <p:nvPr/>
            </p:nvSpPr>
            <p:spPr>
              <a:xfrm>
                <a:off x="-12700" y="-139700"/>
                <a:ext cx="9829800" cy="474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3000" b="0" i="0" dirty="0">
                    <a:solidFill>
                      <a:srgbClr val="333333"/>
                    </a:solidFill>
                    <a:latin typeface="Verdana"/>
                  </a:rPr>
                  <a:t>Culture Score Comparison</a:t>
                </a:r>
              </a:p>
            </p:txBody>
          </p:sp>
          <p:sp>
            <p:nvSpPr>
              <p:cNvPr id="5" name="culture_score_info"/>
              <p:cNvSpPr/>
              <p:nvPr/>
            </p:nvSpPr>
            <p:spPr>
              <a:xfrm>
                <a:off x="-21115" y="545976"/>
                <a:ext cx="5918428" cy="54633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l">
                  <a:lnSpc>
                    <a:spcPct val="129700"/>
                  </a:lnSpc>
                  <a:spcBef>
                    <a:spcPts val="100"/>
                  </a:spcBef>
                </a:pPr>
                <a:r>
                  <a:rPr lang="en-us" sz="1800" b="0" i="0" dirty="0">
                    <a:solidFill>
                      <a:srgbClr val="333333"/>
                    </a:solidFill>
                    <a:latin typeface="Verdana"/>
                  </a:rPr>
                  <a:t>This is the benchmark metric reflecting the health and strength of a culture. 
The score is based on matches, Cultural Entropy</a:t>
                </a:r>
                <a:r>
                  <a:rPr lang="en-us" sz="1800" b="0" i="0" baseline="35000" dirty="0">
                    <a:solidFill>
                      <a:srgbClr val="333333"/>
                    </a:solidFill>
                    <a:latin typeface="Verdana"/>
                  </a:rPr>
                  <a:t>®</a:t>
                </a:r>
                <a:r>
                  <a:rPr lang="en-us" sz="1800" b="0" i="0" dirty="0">
                    <a:solidFill>
                      <a:srgbClr val="333333"/>
                    </a:solidFill>
                    <a:latin typeface="Verdana"/>
                  </a:rPr>
                  <a:t> and balance between the levels.</a:t>
                </a:r>
              </a:p>
            </p:txBody>
          </p:sp>
          <p:sp>
            <p:nvSpPr>
              <p:cNvPr id="6" name="culture_score_average"/>
              <p:cNvSpPr/>
              <p:nvPr/>
            </p:nvSpPr>
            <p:spPr>
              <a:xfrm>
                <a:off x="-21115" y="6986822"/>
                <a:ext cx="5918428" cy="1778000"/>
              </a:xfrm>
              <a:prstGeom prst="roundRect">
                <a:avLst>
                  <a:gd name="adj" fmla="val 4800"/>
                </a:avLst>
              </a:prstGeom>
              <a:noFill/>
              <a:ln w="12700">
                <a:solidFill>
                  <a:srgbClr val="D5D5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1515"/>
                  </a:spcBef>
                </a:pPr>
                <a:r>
                  <a:rPr lang="en-us" sz="2200" b="1" i="0" dirty="0">
                    <a:solidFill>
                      <a:srgbClr val="333333"/>
                    </a:solidFill>
                    <a:latin typeface="Verdana (Body)"/>
                  </a:rPr>
                  <a:t>Global Average</a:t>
                </a:r>
                <a:r>
                  <a:rPr lang="en-us" sz="2200" b="0" i="0" dirty="0">
                    <a:solidFill>
                      <a:srgbClr val="333333"/>
                    </a:solidFill>
                    <a:latin typeface="Verdana (Body)"/>
                  </a:rPr>
                  <a:t>: 51</a:t>
                </a:r>
              </a:p>
              <a:p>
                <a:pPr algn="ctr">
                  <a:spcBef>
                    <a:spcPts val="1515"/>
                  </a:spcBef>
                </a:pPr>
                <a:r>
                  <a:rPr lang="en-us" sz="2200" b="1" i="0" dirty="0">
                    <a:solidFill>
                      <a:srgbClr val="333333"/>
                    </a:solidFill>
                    <a:latin typeface="Verdana (Body)"/>
                  </a:rPr>
                  <a:t>Drive Average</a:t>
                </a:r>
                <a:r>
                  <a:rPr lang="en-us" sz="2200" b="0" i="0" dirty="0">
                    <a:solidFill>
                      <a:srgbClr val="333333"/>
                    </a:solidFill>
                    <a:latin typeface="Verdana (Body)"/>
                  </a:rPr>
                  <a:t>: </a:t>
                </a:r>
                <a:r>
                  <a:rPr lang="en-us" sz="2200" dirty="0">
                    <a:solidFill>
                      <a:srgbClr val="333333"/>
                    </a:solidFill>
                    <a:latin typeface="Verdana (Body)"/>
                  </a:rPr>
                  <a:t>64</a:t>
                </a:r>
                <a:endParaRPr lang="en-us" sz="2200" b="0" i="0" dirty="0">
                  <a:solidFill>
                    <a:srgbClr val="333333"/>
                  </a:solidFill>
                  <a:latin typeface="Verdana (Body)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7F204C-08B5-3C9A-17AA-5FF0D00C1569}"/>
              </a:ext>
            </a:extLst>
          </p:cNvPr>
          <p:cNvGrpSpPr/>
          <p:nvPr/>
        </p:nvGrpSpPr>
        <p:grpSpPr>
          <a:xfrm>
            <a:off x="6713789" y="76200"/>
            <a:ext cx="9516811" cy="507428"/>
            <a:chOff x="118191" y="6229170"/>
            <a:chExt cx="9025809" cy="4812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F818F70-5B5A-42B0-CD03-D0CD56316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1" y="6229170"/>
              <a:ext cx="1009291" cy="48124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F45322-CB79-D6E8-B471-110B9605B72B}"/>
                </a:ext>
              </a:extLst>
            </p:cNvPr>
            <p:cNvSpPr/>
            <p:nvPr/>
          </p:nvSpPr>
          <p:spPr>
            <a:xfrm>
              <a:off x="1146532" y="6419851"/>
              <a:ext cx="7997468" cy="180975"/>
            </a:xfrm>
            <a:prstGeom prst="rect">
              <a:avLst/>
            </a:prstGeom>
            <a:gradFill>
              <a:gsLst>
                <a:gs pos="100000">
                  <a:srgbClr val="00BBD5"/>
                </a:gs>
                <a:gs pos="0">
                  <a:srgbClr val="09426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/>
                <a:t>  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BA24FB-3E96-CD9A-6272-3224E6899B8F}"/>
                </a:ext>
              </a:extLst>
            </p:cNvPr>
            <p:cNvSpPr/>
            <p:nvPr/>
          </p:nvSpPr>
          <p:spPr>
            <a:xfrm>
              <a:off x="1146531" y="6631781"/>
              <a:ext cx="3628667" cy="50008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106D51-DACB-D5B6-B5EF-CB3508EE697D}"/>
                </a:ext>
              </a:extLst>
            </p:cNvPr>
            <p:cNvSpPr/>
            <p:nvPr/>
          </p:nvSpPr>
          <p:spPr>
            <a:xfrm>
              <a:off x="4794246" y="6631781"/>
              <a:ext cx="4349753" cy="45719"/>
            </a:xfrm>
            <a:prstGeom prst="rect">
              <a:avLst/>
            </a:prstGeom>
            <a:solidFill>
              <a:srgbClr val="B6E1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6625892-E6D9-C5AE-3EAC-9234D59E657D}"/>
                </a:ext>
              </a:extLst>
            </p:cNvPr>
            <p:cNvSpPr txBox="1"/>
            <p:nvPr/>
          </p:nvSpPr>
          <p:spPr>
            <a:xfrm>
              <a:off x="4074333" y="6402555"/>
              <a:ext cx="499910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sz="900" b="1" i="0" u="none" strike="noStrike" kern="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CULTURE VALUES ASSESSMENT RESULTS</a:t>
              </a:r>
              <a:endParaRPr lang="en-PH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ight Header">
            <a:extLst>
              <a:ext uri="{FF2B5EF4-FFF2-40B4-BE49-F238E27FC236}">
                <a16:creationId xmlns:a16="http://schemas.microsoft.com/office/drawing/2014/main" id="{4E912E68-89A9-D2B0-D0AD-8B50112160D4}"/>
              </a:ext>
            </a:extLst>
          </p:cNvPr>
          <p:cNvSpPr/>
          <p:nvPr/>
        </p:nvSpPr>
        <p:spPr>
          <a:xfrm>
            <a:off x="8293100" y="744728"/>
            <a:ext cx="7315200" cy="47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en-us" sz="1600" b="1" i="0" dirty="0">
                <a:solidFill>
                  <a:srgbClr val="333333"/>
                </a:solidFill>
                <a:latin typeface="Verdana"/>
              </a:rPr>
              <a:t>McGregor PACE 2022 vs. McGregor PACE 2023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5D1A903-B783-8A0F-C9A8-5084DAD2A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67852"/>
              </p:ext>
            </p:extLst>
          </p:nvPr>
        </p:nvGraphicFramePr>
        <p:xfrm>
          <a:off x="4470400" y="1300572"/>
          <a:ext cx="11685794" cy="6984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42897">
                  <a:extLst>
                    <a:ext uri="{9D8B030D-6E8A-4147-A177-3AD203B41FA5}">
                      <a16:colId xmlns:a16="http://schemas.microsoft.com/office/drawing/2014/main" val="3369761768"/>
                    </a:ext>
                  </a:extLst>
                </a:gridCol>
                <a:gridCol w="5842897">
                  <a:extLst>
                    <a:ext uri="{9D8B030D-6E8A-4147-A177-3AD203B41FA5}">
                      <a16:colId xmlns:a16="http://schemas.microsoft.com/office/drawing/2014/main" val="3731959893"/>
                    </a:ext>
                  </a:extLst>
                </a:gridCol>
              </a:tblGrid>
              <a:tr h="1061628"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McGregor PACE 2022</a:t>
                      </a:r>
                      <a:endParaRPr lang="en-PH"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PH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196 participants</a:t>
                      </a:r>
                      <a:endParaRPr lang="en-PH" sz="2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anchorCtr="1">
                    <a:lnL>
                      <a:noFill/>
                    </a:lnL>
                    <a:lnR w="38100">
                      <a:solidFill>
                        <a:srgbClr val="D5D5D5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McGregor PACE 2023</a:t>
                      </a:r>
                    </a:p>
                    <a:p>
                      <a:pPr algn="ctr"/>
                      <a:r>
                        <a:rPr lang="en-PH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174 participants</a:t>
                      </a:r>
                      <a:endParaRPr sz="18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341070"/>
                  </a:ext>
                </a:extLst>
              </a:tr>
              <a:tr h="5922952"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>
                      <a:noFill/>
                    </a:lnL>
                    <a:lnR w="38100">
                      <a:solidFill>
                        <a:srgbClr val="D5D5D5"/>
                      </a:solidFill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24989"/>
                  </a:ext>
                </a:extLst>
              </a:tr>
            </a:tbl>
          </a:graphicData>
        </a:graphic>
      </p:graphicFrame>
      <p:pic>
        <p:nvPicPr>
          <p:cNvPr id="55" name="Picture 54">
            <a:extLst>
              <a:ext uri="{FF2B5EF4-FFF2-40B4-BE49-F238E27FC236}">
                <a16:creationId xmlns:a16="http://schemas.microsoft.com/office/drawing/2014/main" id="{37477469-3367-5BB3-1A7B-C43624061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5" r="2277"/>
          <a:stretch/>
        </p:blipFill>
        <p:spPr>
          <a:xfrm>
            <a:off x="4546600" y="2873594"/>
            <a:ext cx="5540829" cy="413700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06D8B38-DBC2-D400-2748-97C72EE98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400" y="3037097"/>
            <a:ext cx="5540829" cy="381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lture_score_title"/>
          <p:cNvSpPr/>
          <p:nvPr/>
        </p:nvSpPr>
        <p:spPr>
          <a:xfrm>
            <a:off x="355600" y="709784"/>
            <a:ext cx="6590442" cy="36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3000" b="0" i="0" dirty="0">
                <a:solidFill>
                  <a:srgbClr val="333333"/>
                </a:solidFill>
                <a:latin typeface="Verdana"/>
              </a:rPr>
              <a:t>Cultural Comparison Summary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7F204C-08B5-3C9A-17AA-5FF0D00C1569}"/>
              </a:ext>
            </a:extLst>
          </p:cNvPr>
          <p:cNvGrpSpPr/>
          <p:nvPr/>
        </p:nvGrpSpPr>
        <p:grpSpPr>
          <a:xfrm>
            <a:off x="6713789" y="76200"/>
            <a:ext cx="9516811" cy="507428"/>
            <a:chOff x="118191" y="6229170"/>
            <a:chExt cx="9025809" cy="4812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F818F70-5B5A-42B0-CD03-D0CD56316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1" y="6229170"/>
              <a:ext cx="1009291" cy="48124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F45322-CB79-D6E8-B471-110B9605B72B}"/>
                </a:ext>
              </a:extLst>
            </p:cNvPr>
            <p:cNvSpPr/>
            <p:nvPr/>
          </p:nvSpPr>
          <p:spPr>
            <a:xfrm>
              <a:off x="1146532" y="6419851"/>
              <a:ext cx="7997468" cy="180975"/>
            </a:xfrm>
            <a:prstGeom prst="rect">
              <a:avLst/>
            </a:prstGeom>
            <a:gradFill>
              <a:gsLst>
                <a:gs pos="100000">
                  <a:srgbClr val="00BBD5"/>
                </a:gs>
                <a:gs pos="0">
                  <a:srgbClr val="09426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/>
                <a:t>  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BA24FB-3E96-CD9A-6272-3224E6899B8F}"/>
                </a:ext>
              </a:extLst>
            </p:cNvPr>
            <p:cNvSpPr/>
            <p:nvPr/>
          </p:nvSpPr>
          <p:spPr>
            <a:xfrm>
              <a:off x="1146531" y="6631781"/>
              <a:ext cx="3628667" cy="50008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106D51-DACB-D5B6-B5EF-CB3508EE697D}"/>
                </a:ext>
              </a:extLst>
            </p:cNvPr>
            <p:cNvSpPr/>
            <p:nvPr/>
          </p:nvSpPr>
          <p:spPr>
            <a:xfrm>
              <a:off x="4794246" y="6631781"/>
              <a:ext cx="4349753" cy="45719"/>
            </a:xfrm>
            <a:prstGeom prst="rect">
              <a:avLst/>
            </a:prstGeom>
            <a:solidFill>
              <a:srgbClr val="B6E1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6625892-E6D9-C5AE-3EAC-9234D59E657D}"/>
                </a:ext>
              </a:extLst>
            </p:cNvPr>
            <p:cNvSpPr txBox="1"/>
            <p:nvPr/>
          </p:nvSpPr>
          <p:spPr>
            <a:xfrm>
              <a:off x="4074333" y="6402555"/>
              <a:ext cx="4999101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sz="900" b="1" i="0" u="none" strike="noStrike" kern="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CULTURE VALUES ASSESSMENT RESULTS</a:t>
              </a:r>
              <a:endParaRPr lang="en-PH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ight Header">
            <a:extLst>
              <a:ext uri="{FF2B5EF4-FFF2-40B4-BE49-F238E27FC236}">
                <a16:creationId xmlns:a16="http://schemas.microsoft.com/office/drawing/2014/main" id="{4E912E68-89A9-D2B0-D0AD-8B50112160D4}"/>
              </a:ext>
            </a:extLst>
          </p:cNvPr>
          <p:cNvSpPr/>
          <p:nvPr/>
        </p:nvSpPr>
        <p:spPr>
          <a:xfrm>
            <a:off x="8293100" y="744728"/>
            <a:ext cx="7315200" cy="47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en-us" sz="1600" b="1" i="0" dirty="0">
                <a:solidFill>
                  <a:srgbClr val="333333"/>
                </a:solidFill>
                <a:latin typeface="Verdana"/>
              </a:rPr>
              <a:t>McGregor PACE 2022 vs. McGregor PACE 2023</a:t>
            </a:r>
          </a:p>
        </p:txBody>
      </p:sp>
      <p:graphicFrame>
        <p:nvGraphicFramePr>
          <p:cNvPr id="7" name="New Table">
            <a:extLst>
              <a:ext uri="{FF2B5EF4-FFF2-40B4-BE49-F238E27FC236}">
                <a16:creationId xmlns:a16="http://schemas.microsoft.com/office/drawing/2014/main" id="{B5498B97-10F6-3D8B-8D65-CA3AC9ACF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92307"/>
              </p:ext>
            </p:extLst>
          </p:nvPr>
        </p:nvGraphicFramePr>
        <p:xfrm>
          <a:off x="520700" y="1210708"/>
          <a:ext cx="15087600" cy="73668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R w="38100">
                      <a:solidFill>
                        <a:srgbClr val="D5D5D5"/>
                      </a:solidFill>
                    </a:lnR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Verdana"/>
                        </a:rPr>
                        <a:t>McGregor 2022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Verdana"/>
                        </a:rPr>
                        <a:t>196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Verdana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Verdana"/>
                        </a:rPr>
                        <a:t>Participant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Verdana"/>
                        </a:rPr>
                        <a:t>McGregor 2023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Verdana"/>
                        </a:rPr>
                        <a:t>174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Verdana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Verdana"/>
                        </a:rPr>
                        <a:t>Participant</a:t>
                      </a:r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rgbClr val="333333"/>
                          </a:solidFill>
                          <a:latin typeface="Verdana"/>
                        </a:rPr>
                        <a:t>Culture Score</a:t>
                      </a:r>
                    </a:p>
                  </a:txBody>
                  <a:tcPr anchor="ctr" anchorCtr="1"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rgbClr val="333333"/>
                          </a:solidFill>
                          <a:latin typeface="Verdana"/>
                        </a:rPr>
                        <a:t>Personal/Current Culture Matches</a:t>
                      </a:r>
                    </a:p>
                  </a:txBody>
                  <a:tcPr anchor="ctr" anchorCtr="1"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23B5B3"/>
                          </a:solidFill>
                          <a:latin typeface="Verdana"/>
                        </a:rPr>
                        <a:t>4</a:t>
                      </a:r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23B5B3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rgbClr val="333333"/>
                          </a:solidFill>
                          <a:latin typeface="Verdana"/>
                        </a:rPr>
                        <a:t>Current/Desired Culture Matches</a:t>
                      </a:r>
                    </a:p>
                  </a:txBody>
                  <a:tcPr anchor="ctr" anchorCtr="1"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Verdana"/>
                          <a:cs typeface="+mn-cs"/>
                        </a:rPr>
                        <a:t>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Verdana"/>
                          <a:cs typeface="+mn-cs"/>
                        </a:rPr>
                        <a:t>6</a:t>
                      </a:r>
                      <a:endParaRPr dirty="0">
                        <a:solidFill>
                          <a:srgbClr val="92D050"/>
                        </a:solidFill>
                      </a:endParaRPr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09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Cultural Entropy®</a:t>
                      </a:r>
                    </a:p>
                  </a:txBody>
                  <a:tcPr anchor="ctr" anchorCtr="1"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T w="12700">
                      <a:solidFill>
                        <a:srgbClr val="D5D5D5"/>
                      </a:solidFill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333333"/>
                          </a:solidFill>
                          <a:latin typeface="Verdana"/>
                        </a:rPr>
                        <a:t>Potentially Limiting Values</a:t>
                      </a:r>
                    </a:p>
                  </a:txBody>
                  <a:tcPr anchor="ctr" anchorCtr="1">
                    <a:lnR w="381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/>
                          <a:cs typeface="+mn-cs"/>
                        </a:rPr>
                        <a:t>1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Verdana"/>
                          <a:cs typeface="+mn-cs"/>
                        </a:rPr>
                        <a:t>0</a:t>
                      </a:r>
                      <a:endParaRPr lang="en-US" sz="2400" dirty="0"/>
                    </a:p>
                    <a:p>
                      <a:pPr algn="ctr"/>
                      <a:endParaRPr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381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5D5D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99875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rgbClr val="333333"/>
                          </a:solidFill>
                          <a:latin typeface="Verdana"/>
                        </a:rPr>
                        <a:t>Balance Index</a:t>
                      </a:r>
                    </a:p>
                  </a:txBody>
                  <a:tcPr marL="0" marR="0" marT="0" marB="127000" anchor="b" anchorCtr="1"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lnB w="12700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R w="38100">
                      <a:solidFill>
                        <a:srgbClr val="D5D5D5"/>
                      </a:solidFill>
                    </a:lnR>
                    <a:lnT w="12700">
                      <a:solidFill>
                        <a:srgbClr val="D5D5D5"/>
                      </a:solidFill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 anchorCtr="1">
                    <a:lnL w="38100">
                      <a:solidFill>
                        <a:srgbClr val="D5D5D5"/>
                      </a:solidFill>
                    </a:lnL>
                    <a:lnT w="12700">
                      <a:solidFill>
                        <a:srgbClr val="D5D5D5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6500">
                <a:tc>
                  <a:txBody>
                    <a:bodyPr/>
                    <a:lstStyle/>
                    <a:p>
                      <a:pPr marL="127000"/>
                      <a:r>
                        <a:rPr sz="1100" dirty="0">
                          <a:solidFill>
                            <a:srgbClr val="F16623"/>
                          </a:solidFill>
                          <a:latin typeface="Verdana"/>
                        </a:rPr>
                        <a:t>■</a:t>
                      </a:r>
                      <a:r>
                        <a:rPr sz="1100" dirty="0">
                          <a:latin typeface="Verdana"/>
                        </a:rPr>
                        <a:t> Foundation</a:t>
                      </a:r>
                    </a:p>
                    <a:p>
                      <a:pPr marL="127000"/>
                      <a:r>
                        <a:rPr sz="1100" dirty="0">
                          <a:solidFill>
                            <a:srgbClr val="8DB82B"/>
                          </a:solidFill>
                          <a:latin typeface="Verdana"/>
                        </a:rPr>
                        <a:t>■</a:t>
                      </a:r>
                      <a:r>
                        <a:rPr sz="1100" dirty="0">
                          <a:latin typeface="Verdana"/>
                        </a:rPr>
                        <a:t> Evolution</a:t>
                      </a:r>
                    </a:p>
                    <a:p>
                      <a:pPr marL="127000"/>
                      <a:r>
                        <a:rPr sz="1100" dirty="0">
                          <a:solidFill>
                            <a:srgbClr val="2374B4"/>
                          </a:solidFill>
                          <a:latin typeface="Verdana"/>
                        </a:rPr>
                        <a:t>■</a:t>
                      </a:r>
                      <a:r>
                        <a:rPr sz="1100" dirty="0">
                          <a:latin typeface="Verdana"/>
                        </a:rPr>
                        <a:t> Impact</a:t>
                      </a:r>
                    </a:p>
                  </a:txBody>
                  <a:tcPr anchorCtr="1">
                    <a:lnR w="38100">
                      <a:solidFill>
                        <a:srgbClr val="D5D5D5"/>
                      </a:solidFill>
                    </a:lnR>
                    <a:lnT w="12700">
                      <a:noFill/>
                    </a:lnT>
                    <a:lnB w="12700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38100">
                      <a:solidFill>
                        <a:srgbClr val="D5D5D5"/>
                      </a:solidFill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64CFED5-38E1-C89C-0AE9-7368A808F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5" r="2277"/>
          <a:stretch/>
        </p:blipFill>
        <p:spPr>
          <a:xfrm>
            <a:off x="5080000" y="2209800"/>
            <a:ext cx="2070617" cy="1546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7A6303-800B-E71B-A191-54FC6174E51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59744" y="2185109"/>
            <a:ext cx="2160923" cy="1485900"/>
          </a:xfrm>
          <a:prstGeom prst="rect">
            <a:avLst/>
          </a:prstGeom>
        </p:spPr>
      </p:pic>
      <p:sp>
        <p:nvSpPr>
          <p:cNvPr id="12" name="ScoreObject_Circle">
            <a:extLst>
              <a:ext uri="{FF2B5EF4-FFF2-40B4-BE49-F238E27FC236}">
                <a16:creationId xmlns:a16="http://schemas.microsoft.com/office/drawing/2014/main" id="{26145BBB-2E76-DF3D-443D-CA8FD7E24F36}"/>
              </a:ext>
            </a:extLst>
          </p:cNvPr>
          <p:cNvSpPr/>
          <p:nvPr/>
        </p:nvSpPr>
        <p:spPr>
          <a:xfrm>
            <a:off x="12242800" y="3917831"/>
            <a:ext cx="513715" cy="513715"/>
          </a:xfrm>
          <a:prstGeom prst="ellipse">
            <a:avLst/>
          </a:prstGeom>
          <a:noFill/>
          <a:ln w="19050">
            <a:solidFill>
              <a:srgbClr val="23B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coreObject_Circle">
            <a:extLst>
              <a:ext uri="{FF2B5EF4-FFF2-40B4-BE49-F238E27FC236}">
                <a16:creationId xmlns:a16="http://schemas.microsoft.com/office/drawing/2014/main" id="{5A0B113A-E5CE-951D-F13E-BA1911BFD12C}"/>
              </a:ext>
            </a:extLst>
          </p:cNvPr>
          <p:cNvSpPr/>
          <p:nvPr/>
        </p:nvSpPr>
        <p:spPr>
          <a:xfrm>
            <a:off x="5918200" y="3881871"/>
            <a:ext cx="513715" cy="513715"/>
          </a:xfrm>
          <a:prstGeom prst="ellipse">
            <a:avLst/>
          </a:prstGeom>
          <a:noFill/>
          <a:ln w="19050">
            <a:solidFill>
              <a:srgbClr val="23B5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ScoreObject_Circle">
            <a:extLst>
              <a:ext uri="{FF2B5EF4-FFF2-40B4-BE49-F238E27FC236}">
                <a16:creationId xmlns:a16="http://schemas.microsoft.com/office/drawing/2014/main" id="{752A1D67-B03C-EF38-C4A9-9667108E5F65}"/>
              </a:ext>
            </a:extLst>
          </p:cNvPr>
          <p:cNvSpPr/>
          <p:nvPr/>
        </p:nvSpPr>
        <p:spPr>
          <a:xfrm>
            <a:off x="5918200" y="4591685"/>
            <a:ext cx="513715" cy="513715"/>
          </a:xfrm>
          <a:prstGeom prst="ellipse">
            <a:avLst/>
          </a:prstGeom>
          <a:noFill/>
          <a:ln w="19050">
            <a:solidFill>
              <a:srgbClr val="8DB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coreObject_Circle">
            <a:extLst>
              <a:ext uri="{FF2B5EF4-FFF2-40B4-BE49-F238E27FC236}">
                <a16:creationId xmlns:a16="http://schemas.microsoft.com/office/drawing/2014/main" id="{F46CFE0C-31B4-C609-B16D-04DD5F2DAF66}"/>
              </a:ext>
            </a:extLst>
          </p:cNvPr>
          <p:cNvSpPr/>
          <p:nvPr/>
        </p:nvSpPr>
        <p:spPr>
          <a:xfrm>
            <a:off x="12242799" y="4600193"/>
            <a:ext cx="513715" cy="513715"/>
          </a:xfrm>
          <a:prstGeom prst="ellipse">
            <a:avLst/>
          </a:prstGeom>
          <a:noFill/>
          <a:ln w="19050">
            <a:solidFill>
              <a:srgbClr val="8DB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RectanglesScore">
            <a:extLst>
              <a:ext uri="{FF2B5EF4-FFF2-40B4-BE49-F238E27FC236}">
                <a16:creationId xmlns:a16="http://schemas.microsoft.com/office/drawing/2014/main" id="{890D07BB-55B8-75D1-160D-0F6EF5E634B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56200" y="5548757"/>
            <a:ext cx="2327783" cy="202692"/>
          </a:xfrm>
          <a:prstGeom prst="rect">
            <a:avLst/>
          </a:prstGeom>
        </p:spPr>
      </p:pic>
      <p:sp>
        <p:nvSpPr>
          <p:cNvPr id="17" name="TrianglePointer">
            <a:extLst>
              <a:ext uri="{FF2B5EF4-FFF2-40B4-BE49-F238E27FC236}">
                <a16:creationId xmlns:a16="http://schemas.microsoft.com/office/drawing/2014/main" id="{44D4604F-C4D1-DBE2-FF67-4C399D2E6129}"/>
              </a:ext>
            </a:extLst>
          </p:cNvPr>
          <p:cNvSpPr/>
          <p:nvPr/>
        </p:nvSpPr>
        <p:spPr>
          <a:xfrm rot="10800000">
            <a:off x="6261100" y="5409057"/>
            <a:ext cx="138811" cy="100584"/>
          </a:xfrm>
          <a:prstGeom prst="triangle">
            <a:avLst/>
          </a:prstGeom>
          <a:solidFill>
            <a:srgbClr val="F1662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_ScoreValue">
            <a:extLst>
              <a:ext uri="{FF2B5EF4-FFF2-40B4-BE49-F238E27FC236}">
                <a16:creationId xmlns:a16="http://schemas.microsoft.com/office/drawing/2014/main" id="{D3C92D9F-36AF-07F4-54B4-AEF9240732EE}"/>
              </a:ext>
            </a:extLst>
          </p:cNvPr>
          <p:cNvSpPr/>
          <p:nvPr/>
        </p:nvSpPr>
        <p:spPr>
          <a:xfrm>
            <a:off x="6045200" y="5828157"/>
            <a:ext cx="580009" cy="19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C000"/>
                </a:solidFill>
                <a:latin typeface="Verdana"/>
              </a:rPr>
              <a:t>14%</a:t>
            </a:r>
          </a:p>
        </p:txBody>
      </p:sp>
      <p:pic>
        <p:nvPicPr>
          <p:cNvPr id="19" name="RectanglesScore">
            <a:extLst>
              <a:ext uri="{FF2B5EF4-FFF2-40B4-BE49-F238E27FC236}">
                <a16:creationId xmlns:a16="http://schemas.microsoft.com/office/drawing/2014/main" id="{990C777E-EC0D-2577-FEEF-FC13D70700A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328400" y="5548757"/>
            <a:ext cx="2327783" cy="202692"/>
          </a:xfrm>
          <a:prstGeom prst="rect">
            <a:avLst/>
          </a:prstGeom>
        </p:spPr>
      </p:pic>
      <p:sp>
        <p:nvSpPr>
          <p:cNvPr id="21" name="TrianglePointer">
            <a:extLst>
              <a:ext uri="{FF2B5EF4-FFF2-40B4-BE49-F238E27FC236}">
                <a16:creationId xmlns:a16="http://schemas.microsoft.com/office/drawing/2014/main" id="{7EB39989-1ECA-7EDA-246F-29C149E6B3BC}"/>
              </a:ext>
            </a:extLst>
          </p:cNvPr>
          <p:cNvSpPr/>
          <p:nvPr/>
        </p:nvSpPr>
        <p:spPr>
          <a:xfrm rot="10800000">
            <a:off x="12433300" y="5409057"/>
            <a:ext cx="138811" cy="100584"/>
          </a:xfrm>
          <a:prstGeom prst="triangle">
            <a:avLst/>
          </a:prstGeom>
          <a:solidFill>
            <a:srgbClr val="F1662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_ScoreValue">
            <a:extLst>
              <a:ext uri="{FF2B5EF4-FFF2-40B4-BE49-F238E27FC236}">
                <a16:creationId xmlns:a16="http://schemas.microsoft.com/office/drawing/2014/main" id="{607DA7EA-D8A4-6264-61C0-7034992D07C4}"/>
              </a:ext>
            </a:extLst>
          </p:cNvPr>
          <p:cNvSpPr/>
          <p:nvPr/>
        </p:nvSpPr>
        <p:spPr>
          <a:xfrm>
            <a:off x="12217400" y="5828157"/>
            <a:ext cx="580009" cy="19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0" dirty="0">
                <a:solidFill>
                  <a:srgbClr val="FFC000"/>
                </a:solidFill>
                <a:latin typeface="Verdana"/>
              </a:rPr>
              <a:t>14%</a:t>
            </a:r>
          </a:p>
        </p:txBody>
      </p:sp>
      <p:graphicFrame>
        <p:nvGraphicFramePr>
          <p:cNvPr id="25" name="balanceChart">
            <a:extLst>
              <a:ext uri="{FF2B5EF4-FFF2-40B4-BE49-F238E27FC236}">
                <a16:creationId xmlns:a16="http://schemas.microsoft.com/office/drawing/2014/main" id="{C269C08A-EB88-B31C-E6D3-374E6B00E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44786"/>
              </p:ext>
            </p:extLst>
          </p:nvPr>
        </p:nvGraphicFramePr>
        <p:xfrm>
          <a:off x="4779227" y="6861667"/>
          <a:ext cx="2791660" cy="161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balanceChart">
            <a:extLst>
              <a:ext uri="{FF2B5EF4-FFF2-40B4-BE49-F238E27FC236}">
                <a16:creationId xmlns:a16="http://schemas.microsoft.com/office/drawing/2014/main" id="{C64C24CA-5365-87A0-A917-EE988707F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06165"/>
              </p:ext>
            </p:extLst>
          </p:nvPr>
        </p:nvGraphicFramePr>
        <p:xfrm>
          <a:off x="10891733" y="6868660"/>
          <a:ext cx="3201115" cy="164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3998240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5"/>
  <p:tag name="AS_OS" val="Microsoft Windows NT 6.3.9600.0"/>
  <p:tag name="AS_RELEASE_DATE" val="2021.06.14"/>
  <p:tag name="AS_TITLE" val="Aspose.Slides for .NET Standard 2.0"/>
  <p:tag name="AS_VERSION" val="2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1090</Words>
  <Application>Microsoft Office PowerPoint</Application>
  <PresentationFormat>Custom</PresentationFormat>
  <Paragraphs>469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Helvetica Neue</vt:lpstr>
      <vt:lpstr>Verdana</vt:lpstr>
      <vt:lpstr>Verdana (Body)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Conn</dc:creator>
  <cp:lastModifiedBy>Ann Conn</cp:lastModifiedBy>
  <cp:revision>27</cp:revision>
  <cp:lastPrinted>2023-12-15T22:15:04Z</cp:lastPrinted>
  <dcterms:created xsi:type="dcterms:W3CDTF">2023-12-15T22:15:04Z</dcterms:created>
  <dcterms:modified xsi:type="dcterms:W3CDTF">2024-01-23T22:31:06Z</dcterms:modified>
</cp:coreProperties>
</file>